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handoutMasterIdLst>
    <p:handoutMasterId r:id="rId3"/>
  </p:handoutMasterIdLst>
  <p:sldIdLst>
    <p:sldId id="256"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DB08685E-900A-452F-9E44-FDB2334CF4F8}" type="datetimeFigureOut">
              <a:rPr lang="en-US"/>
              <a:pPr>
                <a:defRPr/>
              </a:pPr>
              <a:t>12/19/2013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D1A886C-5BAC-452F-8E63-B9759084513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69640"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69644"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fld id="{55B30301-7E50-4AA2-ABA4-ECC19135DF26}" type="datetimeFigureOut">
              <a:rPr lang="en-US"/>
              <a:pPr>
                <a:defRPr/>
              </a:pPr>
              <a:t>12/19/2013</a:t>
            </a:fld>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D4E0656C-2902-418E-AC38-AB694EC501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059C71CE-A18C-4DBA-BA54-85253492C209}" type="datetimeFigureOut">
              <a:rPr lang="en-US"/>
              <a:pPr>
                <a:defRPr/>
              </a:pPr>
              <a:t>12/19/2013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1EC45F7-1536-4D4C-A3DD-C298E769DF5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CE889A77-2B48-4B65-9E0C-3954ABA1C84B}" type="datetimeFigureOut">
              <a:rPr lang="en-US"/>
              <a:pPr>
                <a:defRPr/>
              </a:pPr>
              <a:t>12/19/2013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553C297-04A6-48D2-AD9E-4E4C93D0037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588E5C72-977E-4A90-ABF5-CC505FA3BA31}" type="datetimeFigureOut">
              <a:rPr lang="en-US"/>
              <a:pPr>
                <a:defRPr/>
              </a:pPr>
              <a:t>12/19/2013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BF2029B-BB96-4C12-9FEE-E04B4929CB2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20F7D6FA-32A9-4031-9188-2546E64E8051}" type="datetimeFigureOut">
              <a:rPr lang="en-US"/>
              <a:pPr>
                <a:defRPr/>
              </a:pPr>
              <a:t>12/19/2013</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5EC798E-4C8E-4B63-835D-EEBAE20B893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BFBA0B52-01A9-4CCE-9AE4-66C783D6C7D2}" type="datetimeFigureOut">
              <a:rPr lang="en-US"/>
              <a:pPr>
                <a:defRPr/>
              </a:pPr>
              <a:t>12/19/2013</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475B0A0-4419-42FA-B41A-54CC69C966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0E4CF39C-4403-4942-B80D-69317ABC0B74}" type="datetimeFigureOut">
              <a:rPr lang="en-US"/>
              <a:pPr>
                <a:defRPr/>
              </a:pPr>
              <a:t>12/19/2013</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69232B0-52C1-452B-9F01-4F6C9190CB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AAC99060-5A37-4D7F-BF62-F37F1328D91D}" type="datetimeFigureOut">
              <a:rPr lang="en-US"/>
              <a:pPr>
                <a:defRPr/>
              </a:pPr>
              <a:t>12/19/2013</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75308BB-3525-4BB7-B4DC-4F5FA83AC8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9B42BE55-01A9-4B06-9B95-ED1B32FD6F8F}" type="datetimeFigureOut">
              <a:rPr lang="en-US"/>
              <a:pPr>
                <a:defRPr/>
              </a:pPr>
              <a:t>12/19/2013</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9296D69D-B14C-4AF3-8FE6-68110870D1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D54B9AE7-A376-4457-A118-049F2EB3B1D7}" type="datetimeFigureOut">
              <a:rPr lang="en-US"/>
              <a:pPr>
                <a:defRPr/>
              </a:pPr>
              <a:t>12/19/2013</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773B126-F5BA-4A82-9A1A-83DCCD9CC46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8D845605-91C9-4E8F-99DA-3C48A5322B66}" type="datetimeFigureOut">
              <a:rPr lang="en-US"/>
              <a:pPr>
                <a:defRPr/>
              </a:pPr>
              <a:t>12/19/2013</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E514C87-295E-4AE1-AC03-8F902D9C68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6861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68613"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1033" name="Group 6"/>
            <p:cNvGrpSpPr>
              <a:grpSpLocks/>
            </p:cNvGrpSpPr>
            <p:nvPr/>
          </p:nvGrpSpPr>
          <p:grpSpPr bwMode="auto">
            <a:xfrm>
              <a:off x="144" y="1248"/>
              <a:ext cx="4656" cy="201"/>
              <a:chOff x="144" y="1248"/>
              <a:chExt cx="4656" cy="201"/>
            </a:xfrm>
          </p:grpSpPr>
          <p:sp>
            <p:nvSpPr>
              <p:cNvPr id="6861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6861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9"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926551BC-5382-4AFD-9EBA-77178E905365}" type="datetimeFigureOut">
              <a:rPr lang="en-US"/>
              <a:pPr>
                <a:defRPr/>
              </a:pPr>
              <a:t>12/19/2013</a:t>
            </a:fld>
            <a:endParaRPr lang="en-US"/>
          </a:p>
        </p:txBody>
      </p:sp>
      <p:sp>
        <p:nvSpPr>
          <p:cNvPr id="68620"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68621"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B073DF26-80ED-494A-A82A-314230CA48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chor="ctr"/>
          <a:lstStyle/>
          <a:p>
            <a:pPr algn="ctr" eaLnBrk="1" hangingPunct="1">
              <a:defRPr/>
            </a:pPr>
            <a:r>
              <a:rPr lang="en-US" sz="4300" dirty="0" smtClean="0">
                <a:effectLst>
                  <a:outerShdw blurRad="38100" dist="38100" dir="2700000" algn="tl">
                    <a:srgbClr val="C0C0C0"/>
                  </a:outerShdw>
                </a:effectLst>
              </a:rPr>
              <a:t>AP Midterm Grading Scale</a:t>
            </a:r>
          </a:p>
        </p:txBody>
      </p:sp>
      <p:sp>
        <p:nvSpPr>
          <p:cNvPr id="3075" name="TextBox 6"/>
          <p:cNvSpPr txBox="1">
            <a:spLocks noChangeArrowheads="1"/>
          </p:cNvSpPr>
          <p:nvPr/>
        </p:nvSpPr>
        <p:spPr bwMode="auto">
          <a:xfrm>
            <a:off x="1447800" y="2438400"/>
            <a:ext cx="2743200" cy="4246563"/>
          </a:xfrm>
          <a:prstGeom prst="rect">
            <a:avLst/>
          </a:prstGeom>
          <a:noFill/>
          <a:ln w="9525">
            <a:noFill/>
            <a:miter lim="800000"/>
            <a:headEnd/>
            <a:tailEnd/>
          </a:ln>
        </p:spPr>
        <p:txBody>
          <a:bodyPr>
            <a:spAutoFit/>
          </a:bodyPr>
          <a:lstStyle/>
          <a:p>
            <a:pPr algn="ctr"/>
            <a:r>
              <a:rPr lang="en-US"/>
              <a:t>A+   =	51</a:t>
            </a:r>
          </a:p>
          <a:p>
            <a:pPr algn="ctr"/>
            <a:r>
              <a:rPr lang="en-US"/>
              <a:t>A     =	49 - 50</a:t>
            </a:r>
          </a:p>
          <a:p>
            <a:pPr algn="ctr"/>
            <a:r>
              <a:rPr lang="en-US"/>
              <a:t>A-    =	47 - 48</a:t>
            </a:r>
          </a:p>
          <a:p>
            <a:pPr algn="ctr"/>
            <a:r>
              <a:rPr lang="en-US"/>
              <a:t>B+   =	45 - 46</a:t>
            </a:r>
          </a:p>
          <a:p>
            <a:pPr algn="ctr"/>
            <a:r>
              <a:rPr lang="en-US"/>
              <a:t>B     =	43 - 44</a:t>
            </a:r>
          </a:p>
          <a:p>
            <a:pPr algn="ctr"/>
            <a:r>
              <a:rPr lang="en-US"/>
              <a:t>B-    =	40 - 42</a:t>
            </a:r>
          </a:p>
          <a:p>
            <a:pPr algn="ctr"/>
            <a:r>
              <a:rPr lang="en-US"/>
              <a:t>C+   =	37 - 39</a:t>
            </a:r>
          </a:p>
          <a:p>
            <a:pPr algn="ctr"/>
            <a:r>
              <a:rPr lang="en-US"/>
              <a:t>C     =	34 - 36</a:t>
            </a:r>
          </a:p>
          <a:p>
            <a:pPr algn="ctr"/>
            <a:r>
              <a:rPr lang="en-US"/>
              <a:t>C-    =	31 - 33</a:t>
            </a:r>
          </a:p>
          <a:p>
            <a:pPr algn="ctr"/>
            <a:r>
              <a:rPr lang="en-US"/>
              <a:t>D+   =	26 - 30</a:t>
            </a:r>
          </a:p>
          <a:p>
            <a:pPr algn="ctr"/>
            <a:r>
              <a:rPr lang="en-US"/>
              <a:t>D     =	22 - 25</a:t>
            </a:r>
          </a:p>
          <a:p>
            <a:pPr algn="ctr"/>
            <a:r>
              <a:rPr lang="en-US"/>
              <a:t>D-    =	18 - 21</a:t>
            </a:r>
          </a:p>
          <a:p>
            <a:pPr algn="ctr"/>
            <a:r>
              <a:rPr lang="en-US"/>
              <a:t>F+   =	14 - 17</a:t>
            </a:r>
          </a:p>
          <a:p>
            <a:pPr algn="ctr"/>
            <a:r>
              <a:rPr lang="en-US"/>
              <a:t>F     =	7  -  13</a:t>
            </a:r>
          </a:p>
          <a:p>
            <a:pPr algn="ctr"/>
            <a:r>
              <a:rPr lang="en-US"/>
              <a:t>F-   =	0  -  6</a:t>
            </a:r>
          </a:p>
        </p:txBody>
      </p:sp>
      <p:sp>
        <p:nvSpPr>
          <p:cNvPr id="3076" name="TextBox 7"/>
          <p:cNvSpPr txBox="1">
            <a:spLocks noChangeArrowheads="1"/>
          </p:cNvSpPr>
          <p:nvPr/>
        </p:nvSpPr>
        <p:spPr bwMode="auto">
          <a:xfrm>
            <a:off x="4724400" y="2514600"/>
            <a:ext cx="4114800" cy="3970338"/>
          </a:xfrm>
          <a:prstGeom prst="rect">
            <a:avLst/>
          </a:prstGeom>
          <a:noFill/>
          <a:ln w="9525">
            <a:noFill/>
            <a:miter lim="800000"/>
            <a:headEnd/>
            <a:tailEnd/>
          </a:ln>
        </p:spPr>
        <p:txBody>
          <a:bodyPr>
            <a:spAutoFit/>
          </a:bodyPr>
          <a:lstStyle/>
          <a:p>
            <a:pPr algn="just"/>
            <a:r>
              <a:rPr lang="en-US"/>
              <a:t>     Your Midterm Grade is based on how you are predicted to do on the College Board Exam.  This is to give the student and instructor an accurate evaluation of your progress within this section of the curriculum.  However, you need to remember that the Multiple-Choice questions are only half of that exam, while the other half comes from the FRQ’s.  Therefore, if you are weak in writing you need to prepare to do better on this section, and the opposite would be true if you feel you are a strong writer.</a:t>
            </a:r>
          </a:p>
        </p:txBody>
      </p:sp>
      <p:cxnSp>
        <p:nvCxnSpPr>
          <p:cNvPr id="6" name="Straight Connector 5"/>
          <p:cNvCxnSpPr/>
          <p:nvPr/>
        </p:nvCxnSpPr>
        <p:spPr>
          <a:xfrm>
            <a:off x="1066800" y="3276600"/>
            <a:ext cx="312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66800" y="5791200"/>
            <a:ext cx="312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066800" y="4953000"/>
            <a:ext cx="3124200" cy="1588"/>
          </a:xfrm>
          <a:prstGeom prst="line">
            <a:avLst/>
          </a:prstGeom>
        </p:spPr>
        <p:style>
          <a:lnRef idx="3">
            <a:schemeClr val="accent4"/>
          </a:lnRef>
          <a:fillRef idx="0">
            <a:schemeClr val="accent4"/>
          </a:fillRef>
          <a:effectRef idx="2">
            <a:schemeClr val="accent4"/>
          </a:effectRef>
          <a:fontRef idx="minor">
            <a:schemeClr val="tx1"/>
          </a:fontRef>
        </p:style>
      </p:cxnSp>
      <p:cxnSp>
        <p:nvCxnSpPr>
          <p:cNvPr id="9" name="Straight Connector 8"/>
          <p:cNvCxnSpPr/>
          <p:nvPr/>
        </p:nvCxnSpPr>
        <p:spPr>
          <a:xfrm>
            <a:off x="1066800" y="4114800"/>
            <a:ext cx="3124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066800" y="5791200"/>
            <a:ext cx="569388"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p>
        </p:txBody>
      </p:sp>
      <p:sp>
        <p:nvSpPr>
          <p:cNvPr id="11" name="Rectangle 10"/>
          <p:cNvSpPr/>
          <p:nvPr/>
        </p:nvSpPr>
        <p:spPr>
          <a:xfrm>
            <a:off x="1066800" y="2438400"/>
            <a:ext cx="569387"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5</a:t>
            </a:r>
          </a:p>
        </p:txBody>
      </p:sp>
      <p:sp>
        <p:nvSpPr>
          <p:cNvPr id="12" name="Rectangle 11"/>
          <p:cNvSpPr/>
          <p:nvPr/>
        </p:nvSpPr>
        <p:spPr>
          <a:xfrm>
            <a:off x="1066800" y="3276600"/>
            <a:ext cx="569388"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p>
        </p:txBody>
      </p:sp>
      <p:sp>
        <p:nvSpPr>
          <p:cNvPr id="13" name="Rectangle 12"/>
          <p:cNvSpPr/>
          <p:nvPr/>
        </p:nvSpPr>
        <p:spPr>
          <a:xfrm>
            <a:off x="1066800" y="4114800"/>
            <a:ext cx="569388" cy="923330"/>
          </a:xfrm>
          <a:prstGeom prst="rect">
            <a:avLst/>
          </a:prstGeom>
          <a:noFill/>
        </p:spPr>
        <p:txBody>
          <a:bodyPr wrap="none">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p>
        </p:txBody>
      </p:sp>
      <p:sp>
        <p:nvSpPr>
          <p:cNvPr id="14" name="Rectangle 13"/>
          <p:cNvSpPr/>
          <p:nvPr/>
        </p:nvSpPr>
        <p:spPr>
          <a:xfrm>
            <a:off x="1066800" y="4953000"/>
            <a:ext cx="569388" cy="923330"/>
          </a:xfrm>
          <a:prstGeom prst="rect">
            <a:avLst/>
          </a:prstGeom>
          <a:noFill/>
        </p:spPr>
        <p:txBody>
          <a:bodyPr>
            <a:spAutoFit/>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1788</TotalTime>
  <Words>112</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Wingdings</vt:lpstr>
      <vt:lpstr>Calibri</vt:lpstr>
      <vt:lpstr>Times New Roman</vt:lpstr>
      <vt:lpstr>Capsules</vt:lpstr>
      <vt:lpstr>AP Midterm Grading Scale</vt:lpstr>
    </vt:vector>
  </TitlesOfParts>
  <Company>Marist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at the AP Exam</dc:title>
  <dc:creator>Laptop</dc:creator>
  <cp:lastModifiedBy>AllanChapman</cp:lastModifiedBy>
  <cp:revision>78</cp:revision>
  <dcterms:created xsi:type="dcterms:W3CDTF">2007-03-06T19:00:14Z</dcterms:created>
  <dcterms:modified xsi:type="dcterms:W3CDTF">2013-12-19T20:53:50Z</dcterms:modified>
</cp:coreProperties>
</file>