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7" r:id="rId3"/>
    <p:sldId id="286" r:id="rId4"/>
    <p:sldId id="280" r:id="rId5"/>
    <p:sldId id="282" r:id="rId6"/>
    <p:sldId id="288" r:id="rId7"/>
    <p:sldId id="281" r:id="rId8"/>
    <p:sldId id="283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EC1DB7C8-096B-48EC-B597-E6A48D531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036064"/>
          </a:xfrm>
        </p:spPr>
        <p:txBody>
          <a:bodyPr/>
          <a:lstStyle/>
          <a:p>
            <a:pPr algn="ctr"/>
            <a:r>
              <a:rPr lang="en-US" dirty="0" smtClean="0"/>
              <a:t>Congressional</a:t>
            </a:r>
            <a:br>
              <a:rPr lang="en-US" dirty="0" smtClean="0"/>
            </a:br>
            <a:r>
              <a:rPr lang="en-US" dirty="0" smtClean="0"/>
              <a:t>Apportionment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Reasons Why Incumbents Win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343400" cy="478551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</a:t>
            </a:r>
          </a:p>
          <a:p>
            <a:pPr marL="880110" lvl="1" indent="-514350"/>
            <a:r>
              <a:rPr lang="en-US" dirty="0" smtClean="0"/>
              <a:t>Usually raise more than the challengers</a:t>
            </a:r>
          </a:p>
          <a:p>
            <a:pPr marL="880110" lvl="1" indent="-514350"/>
            <a:r>
              <a:rPr lang="en-US" dirty="0" smtClean="0"/>
              <a:t>PAC’s give more</a:t>
            </a:r>
          </a:p>
          <a:p>
            <a:pPr marL="880110" lvl="1" indent="-514350"/>
            <a:r>
              <a:rPr lang="en-US" dirty="0" smtClean="0"/>
              <a:t>Outspend 2 to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Visibility</a:t>
            </a:r>
          </a:p>
          <a:p>
            <a:pPr marL="880110" lvl="1" indent="-514350"/>
            <a:r>
              <a:rPr lang="en-US" dirty="0" smtClean="0"/>
              <a:t>Better known do to opportunities in the media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Constituent service</a:t>
            </a:r>
          </a:p>
          <a:p>
            <a:pPr marL="880110" lvl="1" indent="-514350"/>
            <a:r>
              <a:rPr lang="en-US" dirty="0" smtClean="0"/>
              <a:t>Bringing home money and jobs (“pork”)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343400" cy="478551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Franking Privilege</a:t>
            </a:r>
          </a:p>
          <a:p>
            <a:pPr marL="880110" lvl="1" indent="-514350"/>
            <a:r>
              <a:rPr lang="en-US" dirty="0" smtClean="0"/>
              <a:t>Has been extended to include emails and recorded phone calls</a:t>
            </a:r>
          </a:p>
          <a:p>
            <a:pPr marL="880110" lvl="1" indent="-514350"/>
            <a:r>
              <a:rPr lang="en-US" dirty="0" smtClean="0"/>
              <a:t>Helps with name recognition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Gerrymandering</a:t>
            </a:r>
          </a:p>
          <a:p>
            <a:pPr marL="880110" lvl="1" indent="-514350"/>
            <a:r>
              <a:rPr lang="en-US" dirty="0" smtClean="0"/>
              <a:t>Incumbents usually represent gerrymandered districts discouraging challengers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Consequences of Incumbent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3810000" cy="46939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Experience in Congress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Discourage radical change because of continuity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incentive to reform campaign finance laws</a:t>
            </a:r>
            <a:endParaRPr lang="en-US" dirty="0"/>
          </a:p>
        </p:txBody>
      </p:sp>
      <p:pic>
        <p:nvPicPr>
          <p:cNvPr id="4" name="Picture 3" descr="Incumb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7879" y="1600200"/>
            <a:ext cx="4832158" cy="5088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217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Census and </a:t>
            </a:r>
            <a:r>
              <a:rPr lang="en-US" dirty="0" smtClean="0"/>
              <a:t>Reapportionment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2057400"/>
            <a:ext cx="46355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Constitution directs Congress to reapportion </a:t>
            </a:r>
            <a:r>
              <a:rPr lang="en-US" sz="2400" dirty="0"/>
              <a:t>House seats and districts in year after census</a:t>
            </a:r>
            <a:r>
              <a:rPr lang="en-US" sz="2400" dirty="0" smtClean="0"/>
              <a:t>.</a:t>
            </a:r>
          </a:p>
          <a:p>
            <a:endParaRPr lang="en-US" sz="1300" dirty="0"/>
          </a:p>
          <a:p>
            <a:r>
              <a:rPr lang="en-US" sz="2400" dirty="0" smtClean="0"/>
              <a:t>The Reapportionment Act of 1929 set the permanent size of the House to 435.</a:t>
            </a:r>
          </a:p>
          <a:p>
            <a:pPr lvl="1"/>
            <a:r>
              <a:rPr lang="en-US" sz="2200" dirty="0" smtClean="0"/>
              <a:t>As a result, each seat represents an average of 700,000 people.</a:t>
            </a:r>
          </a:p>
          <a:p>
            <a:pPr lvl="1"/>
            <a:endParaRPr lang="en-US" sz="2200" dirty="0" smtClean="0"/>
          </a:p>
          <a:p>
            <a:r>
              <a:rPr lang="en-US" dirty="0" smtClean="0"/>
              <a:t>Reapportionment is also important because it impacts the number of electors each state receives. </a:t>
            </a:r>
            <a:endParaRPr lang="en-US" dirty="0"/>
          </a:p>
        </p:txBody>
      </p:sp>
      <p:pic>
        <p:nvPicPr>
          <p:cNvPr id="33803" name="Picture 11" descr="http://rds.yahoo.com/S=96062883/K=reapportionment/v=2/SID=e/l=IVS/SIG=12dfr6thn/EXP=1108134334/*-http%3A//www.thinkmajority.com/maps/congress/finalstate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209800"/>
            <a:ext cx="4114800" cy="44148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69300" cy="1143000"/>
          </a:xfrm>
        </p:spPr>
        <p:txBody>
          <a:bodyPr/>
          <a:lstStyle/>
          <a:p>
            <a:pPr algn="ctr"/>
            <a:r>
              <a:rPr lang="en-US" dirty="0"/>
              <a:t>Population Shifts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1" y="2214563"/>
            <a:ext cx="4559300" cy="4414837"/>
          </a:xfrm>
        </p:spPr>
        <p:txBody>
          <a:bodyPr>
            <a:normAutofit/>
          </a:bodyPr>
          <a:lstStyle/>
          <a:p>
            <a:r>
              <a:rPr lang="en-US" sz="2800" dirty="0"/>
              <a:t>Rustbelt to the sunbelt.</a:t>
            </a:r>
          </a:p>
          <a:p>
            <a:endParaRPr lang="en-US" sz="2800" dirty="0" smtClean="0"/>
          </a:p>
          <a:p>
            <a:r>
              <a:rPr lang="en-US" sz="2800" dirty="0" smtClean="0"/>
              <a:t>Since </a:t>
            </a:r>
            <a:r>
              <a:rPr lang="en-US" sz="2800" dirty="0"/>
              <a:t>1990</a:t>
            </a:r>
          </a:p>
          <a:p>
            <a:pPr lvl="1"/>
            <a:r>
              <a:rPr lang="en-US" sz="2400" dirty="0"/>
              <a:t>CA +7</a:t>
            </a:r>
          </a:p>
          <a:p>
            <a:pPr lvl="1"/>
            <a:r>
              <a:rPr lang="en-US" sz="2400" dirty="0"/>
              <a:t>PA/NY -</a:t>
            </a:r>
            <a:r>
              <a:rPr lang="en-US" sz="2400" dirty="0" smtClean="0"/>
              <a:t>2</a:t>
            </a:r>
          </a:p>
          <a:p>
            <a:pPr lvl="1"/>
            <a:r>
              <a:rPr lang="en-US" dirty="0" smtClean="0"/>
              <a:t>NC +1</a:t>
            </a:r>
            <a:endParaRPr lang="en-US" sz="2400" dirty="0"/>
          </a:p>
        </p:txBody>
      </p:sp>
      <p:pic>
        <p:nvPicPr>
          <p:cNvPr id="35847" name="Picture 7" descr="Jeannette blast furnace of Youngstown Sheet and Tube Company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2133600"/>
            <a:ext cx="4652963" cy="458105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217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Census and </a:t>
            </a:r>
            <a:r>
              <a:rPr lang="en-US" dirty="0" smtClean="0"/>
              <a:t>Reapportionment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1"/>
            <a:ext cx="44831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</a:t>
            </a:r>
            <a:r>
              <a:rPr lang="en-US" sz="2400" dirty="0"/>
              <a:t>districts must be equal by law</a:t>
            </a:r>
          </a:p>
          <a:p>
            <a:pPr lvl="1"/>
            <a:r>
              <a:rPr lang="en-US" sz="2000" dirty="0"/>
              <a:t>Equal in pop. not size</a:t>
            </a:r>
          </a:p>
          <a:p>
            <a:pPr lvl="1"/>
            <a:r>
              <a:rPr lang="en-US" sz="2000" i="1" dirty="0" smtClean="0"/>
              <a:t>Reynolds v. Simms</a:t>
            </a:r>
          </a:p>
          <a:p>
            <a:pPr lvl="2"/>
            <a:r>
              <a:rPr lang="en-US" sz="1700" dirty="0" smtClean="0"/>
              <a:t>One </a:t>
            </a:r>
            <a:r>
              <a:rPr lang="en-US" sz="1700" dirty="0"/>
              <a:t>man = one vote</a:t>
            </a:r>
          </a:p>
          <a:p>
            <a:endParaRPr lang="en-US" sz="1300" dirty="0" smtClean="0"/>
          </a:p>
          <a:p>
            <a:r>
              <a:rPr lang="en-US" sz="2400" dirty="0" smtClean="0"/>
              <a:t>State </a:t>
            </a:r>
            <a:r>
              <a:rPr lang="en-US" sz="2400" dirty="0"/>
              <a:t>legislature draws lines</a:t>
            </a:r>
          </a:p>
          <a:p>
            <a:pPr lvl="1"/>
            <a:r>
              <a:rPr lang="en-US" sz="2000" dirty="0"/>
              <a:t>VERY PARTISAN aka political.</a:t>
            </a:r>
          </a:p>
          <a:p>
            <a:endParaRPr lang="en-US" sz="1300" dirty="0" smtClean="0"/>
          </a:p>
          <a:p>
            <a:r>
              <a:rPr lang="en-US" sz="2400" dirty="0" smtClean="0"/>
              <a:t>No </a:t>
            </a:r>
            <a:r>
              <a:rPr lang="en-US" sz="2400" dirty="0"/>
              <a:t>constitutional mandate of racial/ethnic representation.</a:t>
            </a:r>
          </a:p>
        </p:txBody>
      </p:sp>
      <p:pic>
        <p:nvPicPr>
          <p:cNvPr id="33803" name="Picture 11" descr="http://rds.yahoo.com/S=96062883/K=reapportionment/v=2/SID=e/l=IVS/SIG=12dfr6thn/EXP=1108134334/*-http%3A//www.thinkmajority.com/maps/congress/finalstate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2214563"/>
            <a:ext cx="4114800" cy="44148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rds.yahoo.com/S=96062883/K=gerrymander/v=2/SID=e/l=IVS/SIG=12hs2jvbv/EXP=1108134167/*-http%3A//www.faculty.sfasu.edu/ryowell/graphics/gerryma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01" y="990600"/>
            <a:ext cx="898376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69300" cy="1143000"/>
          </a:xfrm>
        </p:spPr>
        <p:txBody>
          <a:bodyPr/>
          <a:lstStyle/>
          <a:p>
            <a:pPr algn="ctr"/>
            <a:r>
              <a:rPr lang="en-US" dirty="0"/>
              <a:t>Gerrymandering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14563"/>
            <a:ext cx="4876800" cy="44148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Consequences of Gerrymandering …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Protects incumbents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Strengthens the majority party while weakening the opposition</a:t>
            </a:r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850392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Increases or decreases minority representation</a:t>
            </a:r>
            <a:endParaRPr lang="en-US" dirty="0"/>
          </a:p>
        </p:txBody>
      </p:sp>
      <p:pic>
        <p:nvPicPr>
          <p:cNvPr id="34823" name="Picture 7" descr="http://rds.yahoo.com/S=96062883/K=gerrymandering/v=2/SID=e/l=IVS/SIG=1294bm2lf/EXP=1108134472/*-http%3A//blogs.salon.com/0002007/images/gerrymander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590800"/>
            <a:ext cx="3903663" cy="30972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69300" cy="1143000"/>
          </a:xfrm>
        </p:spPr>
        <p:txBody>
          <a:bodyPr/>
          <a:lstStyle/>
          <a:p>
            <a:pPr algn="ctr"/>
            <a:r>
              <a:rPr lang="en-US" dirty="0"/>
              <a:t>Gerrymandering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57400"/>
            <a:ext cx="4876800" cy="4648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Supreme Court limits on redistricting.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Must be compact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Boundaries </a:t>
            </a:r>
            <a:r>
              <a:rPr lang="en-US" dirty="0"/>
              <a:t>must be </a:t>
            </a:r>
            <a:r>
              <a:rPr lang="en-US" dirty="0" smtClean="0"/>
              <a:t>contiguous, or connected (cannot start and stop)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Cannot dilute minority voting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Cannot be drawn solely on race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Redistricting is subject to federal court </a:t>
            </a:r>
            <a:r>
              <a:rPr lang="en-US" sz="2800" dirty="0" smtClean="0"/>
              <a:t>suits, although it has not been eliminated.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Baker  v Carr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GOP </a:t>
            </a:r>
            <a:r>
              <a:rPr lang="en-US" sz="2800" dirty="0"/>
              <a:t>is in favor of majority/minority districts to cut down strength of minority vote.</a:t>
            </a:r>
          </a:p>
        </p:txBody>
      </p:sp>
      <p:pic>
        <p:nvPicPr>
          <p:cNvPr id="34823" name="Picture 7" descr="http://rds.yahoo.com/S=96062883/K=gerrymandering/v=2/SID=e/l=IVS/SIG=1294bm2lf/EXP=1108134472/*-http%3A//blogs.salon.com/0002007/images/gerrymander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590800"/>
            <a:ext cx="3903663" cy="30972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Cracking and Packing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09800"/>
            <a:ext cx="44958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Crack - </a:t>
            </a:r>
            <a:r>
              <a:rPr lang="en-US" sz="2400" dirty="0"/>
              <a:t>divide members in a district up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Pack - pack </a:t>
            </a:r>
            <a:r>
              <a:rPr lang="en-US" sz="2400" dirty="0"/>
              <a:t>a group into a district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Types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Majority/minority - </a:t>
            </a:r>
            <a:r>
              <a:rPr lang="en-US" sz="2200" dirty="0"/>
              <a:t>crack majority to make them a minority.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Minority/majority- pack minority in a district so they become a majority.</a:t>
            </a:r>
          </a:p>
        </p:txBody>
      </p:sp>
      <p:pic>
        <p:nvPicPr>
          <p:cNvPr id="58372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590800"/>
            <a:ext cx="4191000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036064"/>
          </a:xfrm>
        </p:spPr>
        <p:txBody>
          <a:bodyPr/>
          <a:lstStyle/>
          <a:p>
            <a:pPr algn="ctr"/>
            <a:r>
              <a:rPr lang="en-US" dirty="0" smtClean="0"/>
              <a:t>Incumbents in Congressional Elections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499</TotalTime>
  <Words>335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Congressional Apportionment</vt:lpstr>
      <vt:lpstr>Census and Reapportionment</vt:lpstr>
      <vt:lpstr>Population Shifts</vt:lpstr>
      <vt:lpstr>Census and Reapportionment</vt:lpstr>
      <vt:lpstr>PowerPoint Presentation</vt:lpstr>
      <vt:lpstr>Gerrymandering</vt:lpstr>
      <vt:lpstr>Gerrymandering</vt:lpstr>
      <vt:lpstr>Cracking and Packing</vt:lpstr>
      <vt:lpstr>Incumbents in Congressional Elections</vt:lpstr>
      <vt:lpstr>Reasons Why Incumbents Win</vt:lpstr>
      <vt:lpstr>Consequences of Incumbent Wins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 Chapman</cp:lastModifiedBy>
  <cp:revision>62</cp:revision>
  <dcterms:created xsi:type="dcterms:W3CDTF">2006-08-16T00:00:00Z</dcterms:created>
  <dcterms:modified xsi:type="dcterms:W3CDTF">2014-03-06T02:49:48Z</dcterms:modified>
</cp:coreProperties>
</file>