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93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807464"/>
          </a:xfrm>
        </p:spPr>
        <p:txBody>
          <a:bodyPr/>
          <a:lstStyle/>
          <a:p>
            <a:pPr algn="ctr"/>
            <a:r>
              <a:rPr lang="en-US" dirty="0" smtClean="0"/>
              <a:t>How Congress is Organized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Role of Political Parties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20084"/>
            <a:ext cx="4191000" cy="478551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Majority Party – Party with the most votes and enjoys several advantages because of more votes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Holds committee chairs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Choose Speaker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Assign bills to committee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Holds majority in each committee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Controls House Rules Committee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Sets the legislative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Minority Party – Party with second most votes</a:t>
            </a:r>
            <a:endParaRPr lang="en-US" dirty="0"/>
          </a:p>
        </p:txBody>
      </p:sp>
      <p:pic>
        <p:nvPicPr>
          <p:cNvPr id="8" name="Picture 7" descr="Majority Pa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505200"/>
            <a:ext cx="3810000" cy="27672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The Committee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514600"/>
            <a:ext cx="4343400" cy="420624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Standing Committees</a:t>
            </a:r>
          </a:p>
          <a:p>
            <a:pPr lvl="1"/>
            <a:r>
              <a:rPr lang="en-US" sz="2800" dirty="0" smtClean="0"/>
              <a:t>Permanent bodies that focus on legislation</a:t>
            </a:r>
          </a:p>
          <a:p>
            <a:pPr lvl="1"/>
            <a:r>
              <a:rPr lang="en-US" sz="2800" dirty="0" smtClean="0"/>
              <a:t>All bills are sent to committee to be passed, amended, or killed</a:t>
            </a:r>
          </a:p>
          <a:p>
            <a:pPr lvl="1"/>
            <a:r>
              <a:rPr lang="en-US" sz="2800" dirty="0" smtClean="0"/>
              <a:t>Foster development of expertise</a:t>
            </a:r>
          </a:p>
          <a:p>
            <a:pPr lvl="1"/>
            <a:r>
              <a:rPr lang="en-US" sz="2800" dirty="0" smtClean="0"/>
              <a:t>Divided into subcommittees for legislative details to be worked out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267200" cy="420624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Select Committees</a:t>
            </a:r>
          </a:p>
          <a:p>
            <a:pPr lvl="1"/>
            <a:r>
              <a:rPr lang="en-US" dirty="0" smtClean="0"/>
              <a:t>Temporary and usually to investigate a matter of public concern (JFK, steroids)</a:t>
            </a:r>
          </a:p>
          <a:p>
            <a:r>
              <a:rPr lang="en-US" u="sng" dirty="0" smtClean="0"/>
              <a:t>Joint Committees</a:t>
            </a:r>
          </a:p>
          <a:p>
            <a:pPr lvl="1"/>
            <a:r>
              <a:rPr lang="en-US" dirty="0" smtClean="0"/>
              <a:t>Include members of House and Senate and usually focus on matter of public attention.</a:t>
            </a:r>
          </a:p>
          <a:p>
            <a:r>
              <a:rPr lang="en-US" u="sng" dirty="0" smtClean="0"/>
              <a:t>Conference Committees</a:t>
            </a:r>
          </a:p>
          <a:p>
            <a:pPr lvl="1"/>
            <a:r>
              <a:rPr lang="en-US" dirty="0" smtClean="0"/>
              <a:t>Temporary committee to iron out the differences in House and Senate version of a bill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371600"/>
            <a:ext cx="91440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Committees play an important role in both houses and an particularly dominate role in policymaking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Committees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76400"/>
            <a:ext cx="5105400" cy="5029199"/>
          </a:xfrm>
        </p:spPr>
        <p:txBody>
          <a:bodyPr>
            <a:normAutofit fontScale="92500" lnSpcReduction="10000"/>
          </a:bodyPr>
          <a:lstStyle/>
          <a:p>
            <a:r>
              <a:rPr lang="en-US" sz="2800" u="sng" dirty="0" smtClean="0"/>
              <a:t>House Rules Committee</a:t>
            </a:r>
          </a:p>
          <a:p>
            <a:pPr lvl="1"/>
            <a:r>
              <a:rPr lang="en-US" dirty="0" smtClean="0"/>
              <a:t>Controlled by Speaker</a:t>
            </a:r>
          </a:p>
          <a:p>
            <a:pPr lvl="1"/>
            <a:r>
              <a:rPr lang="en-US" dirty="0" smtClean="0"/>
              <a:t>Called “traffic cop” or Speakers “right arm”</a:t>
            </a:r>
          </a:p>
          <a:p>
            <a:pPr lvl="1"/>
            <a:r>
              <a:rPr lang="en-US" dirty="0" smtClean="0"/>
              <a:t>Sets guidelines for floor debate</a:t>
            </a:r>
          </a:p>
          <a:p>
            <a:pPr lvl="1"/>
            <a:r>
              <a:rPr lang="en-US" dirty="0" smtClean="0"/>
              <a:t>Gives each bill a rule on the legislative calendar</a:t>
            </a:r>
          </a:p>
          <a:p>
            <a:pPr lvl="2"/>
            <a:r>
              <a:rPr lang="en-US" dirty="0" smtClean="0"/>
              <a:t>Closed Rule  - strict time limits and no amendments</a:t>
            </a:r>
          </a:p>
          <a:p>
            <a:pPr lvl="2"/>
            <a:r>
              <a:rPr lang="en-US" dirty="0" smtClean="0"/>
              <a:t>Open Rule – less strict time limit and permits amendments</a:t>
            </a:r>
            <a:endParaRPr lang="en-US" dirty="0"/>
          </a:p>
        </p:txBody>
      </p:sp>
      <p:pic>
        <p:nvPicPr>
          <p:cNvPr id="5" name="Picture 21" descr="http://rds.yahoo.com/S=96062883/K=hillary+clinton/v=2/SID=e/l=IVS/SIG=127emi8bn/EXP=1108136291/*-http%3A//www.gambits.com/childers/senator-hill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752600"/>
            <a:ext cx="3810000" cy="29718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lowchart: Process 5"/>
          <p:cNvSpPr/>
          <p:nvPr/>
        </p:nvSpPr>
        <p:spPr>
          <a:xfrm>
            <a:off x="8382000" y="3048000"/>
            <a:ext cx="457200" cy="152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4876800"/>
            <a:ext cx="4038600" cy="181371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House Committee on Ways and Means</a:t>
            </a:r>
          </a:p>
          <a:p>
            <a:pPr lvl="1"/>
            <a:r>
              <a:rPr lang="en-US" dirty="0" smtClean="0"/>
              <a:t>Jurisdiction over all tax, tariff and revenue raising measures.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Committees continued</a:t>
            </a:r>
            <a:endParaRPr lang="en-US" dirty="0"/>
          </a:p>
        </p:txBody>
      </p:sp>
      <p:pic>
        <p:nvPicPr>
          <p:cNvPr id="5" name="Picture 7" descr="http://rds.yahoo.com/S=96062883/K=conference+committee/v=2/SID=e/l=IVS/SIG=12d0n0t15/EXP=1108574192/*-http%3A//energycommerce.house.gov/107/images/con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04800" y="4038600"/>
            <a:ext cx="3903663" cy="2576513"/>
          </a:xfrm>
          <a:prstGeom prst="rect">
            <a:avLst/>
          </a:prstGeom>
          <a:noFill/>
          <a:ln/>
        </p:spPr>
      </p:pic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0" y="1752600"/>
            <a:ext cx="43434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Committee Chairs</a:t>
            </a:r>
          </a:p>
          <a:p>
            <a:pPr lvl="1"/>
            <a:r>
              <a:rPr lang="en-US" dirty="0" smtClean="0"/>
              <a:t>Call meetings, schedule hearings, hire staff, recommend members for conference committees and select sub-committee chairs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752600"/>
            <a:ext cx="426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Historically, committee chairs were chosen by the seniority system (those with the most continuous years service would be chair)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More recently, these are elected positions; however, seniority is still the norm.</a:t>
            </a:r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288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How Congress is Organized</vt:lpstr>
      <vt:lpstr>Role of Political Parties</vt:lpstr>
      <vt:lpstr>The Committee System</vt:lpstr>
      <vt:lpstr>Committees continued</vt:lpstr>
      <vt:lpstr>Committees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62</cp:revision>
  <dcterms:created xsi:type="dcterms:W3CDTF">2006-08-16T00:00:00Z</dcterms:created>
  <dcterms:modified xsi:type="dcterms:W3CDTF">2014-03-06T02:56:14Z</dcterms:modified>
</cp:coreProperties>
</file>