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9"/>
  </p:handoutMasterIdLst>
  <p:sldIdLst>
    <p:sldId id="256" r:id="rId2"/>
    <p:sldId id="259" r:id="rId3"/>
    <p:sldId id="265" r:id="rId4"/>
    <p:sldId id="258" r:id="rId5"/>
    <p:sldId id="261" r:id="rId6"/>
    <p:sldId id="262" r:id="rId7"/>
    <p:sldId id="25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EBE4C7-8020-433C-8EEF-59DB30EB7756}" type="datetimeFigureOut">
              <a:rPr lang="en-US" smtClean="0"/>
              <a:pPr/>
              <a:t>2/11/2014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51DC58-D844-4748-85DF-00151A67B777}" type="slidenum">
              <a:rPr lang="en-US" smtClean="0"/>
              <a:pPr/>
              <a:t>‹#›</a:t>
            </a:fld>
            <a:endParaRPr lang="en-US"/>
          </a:p>
        </p:txBody>
      </p:sp>
    </p:spTree>
    <p:extLst>
      <p:ext uri="{BB962C8B-B14F-4D97-AF65-F5344CB8AC3E}">
        <p14:creationId xmlns:p14="http://schemas.microsoft.com/office/powerpoint/2010/main" xmlns="" val="8575581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2/11/2014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2/11/2014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657600"/>
          </a:xfrm>
        </p:spPr>
        <p:txBody>
          <a:bodyPr>
            <a:normAutofit/>
          </a:bodyPr>
          <a:lstStyle/>
          <a:p>
            <a:pPr algn="ctr"/>
            <a:r>
              <a:rPr lang="en-US" dirty="0" smtClean="0"/>
              <a:t>The 14</a:t>
            </a:r>
            <a:r>
              <a:rPr lang="en-US" baseline="30000" dirty="0" smtClean="0"/>
              <a:t>th</a:t>
            </a:r>
            <a:r>
              <a:rPr lang="en-US" dirty="0" smtClean="0"/>
              <a:t> Amendment </a:t>
            </a:r>
            <a:br>
              <a:rPr lang="en-US" dirty="0" smtClean="0"/>
            </a:br>
            <a:r>
              <a:rPr lang="en-US" dirty="0" smtClean="0"/>
              <a:t>and </a:t>
            </a:r>
            <a:br>
              <a:rPr lang="en-US" dirty="0" smtClean="0"/>
            </a:br>
            <a:r>
              <a:rPr lang="en-US" dirty="0" smtClean="0"/>
              <a:t>the Incorporation </a:t>
            </a:r>
            <a:br>
              <a:rPr lang="en-US" dirty="0" smtClean="0"/>
            </a:br>
            <a:r>
              <a:rPr lang="en-US" dirty="0" smtClean="0"/>
              <a:t>Theory</a:t>
            </a:r>
            <a:endParaRPr lang="en-US" dirty="0"/>
          </a:p>
        </p:txBody>
      </p:sp>
      <p:sp>
        <p:nvSpPr>
          <p:cNvPr id="3" name="Subtitle 2"/>
          <p:cNvSpPr>
            <a:spLocks noGrp="1"/>
          </p:cNvSpPr>
          <p:nvPr>
            <p:ph type="subTitle" idx="1"/>
          </p:nvPr>
        </p:nvSpPr>
        <p:spPr/>
        <p:txBody>
          <a:bodyPr/>
          <a:lstStyle/>
          <a:p>
            <a:pPr algn="ctr"/>
            <a:endParaRPr lang="en-US" dirty="0" smtClean="0"/>
          </a:p>
          <a:p>
            <a:pPr algn="ct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457200" y="762000"/>
            <a:ext cx="1981200" cy="4246105"/>
          </a:xfrm>
        </p:spPr>
        <p:txBody>
          <a:bodyPr>
            <a:noAutofit/>
          </a:bodyPr>
          <a:lstStyle/>
          <a:p>
            <a:pPr algn="ctr"/>
            <a:r>
              <a:rPr lang="en-US" sz="2400" dirty="0" smtClean="0"/>
              <a:t>The 1</a:t>
            </a:r>
            <a:r>
              <a:rPr lang="en-US" sz="2400" baseline="30000" dirty="0" smtClean="0"/>
              <a:t>st</a:t>
            </a:r>
            <a:r>
              <a:rPr lang="en-US" sz="2400" dirty="0" smtClean="0"/>
              <a:t> 10 Amendments were intended to protect citizens, but from whom were we to be protected?</a:t>
            </a:r>
            <a:endParaRPr lang="en-US" sz="2400" dirty="0"/>
          </a:p>
        </p:txBody>
      </p:sp>
      <p:pic>
        <p:nvPicPr>
          <p:cNvPr id="8" name="Picture Placeholder 7" descr="Bill of Rights.jpg"/>
          <p:cNvPicPr>
            <a:picLocks noGrp="1" noChangeAspect="1"/>
          </p:cNvPicPr>
          <p:nvPr>
            <p:ph type="pic" idx="1"/>
          </p:nvPr>
        </p:nvPicPr>
        <p:blipFill>
          <a:blip r:embed="rId2" cstate="print"/>
          <a:srcRect l="17631" r="17631"/>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1143000"/>
          </a:xfrm>
        </p:spPr>
        <p:txBody>
          <a:bodyPr/>
          <a:lstStyle/>
          <a:p>
            <a:pPr algn="ctr"/>
            <a:r>
              <a:rPr lang="en-US" dirty="0" smtClean="0"/>
              <a:t>Venn Diagram</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1780894603"/>
              </p:ext>
            </p:extLst>
          </p:nvPr>
        </p:nvGraphicFramePr>
        <p:xfrm>
          <a:off x="152400" y="1371600"/>
          <a:ext cx="8839200" cy="5181600"/>
        </p:xfrm>
        <a:graphic>
          <a:graphicData uri="http://schemas.openxmlformats.org/drawingml/2006/table">
            <a:tbl>
              <a:tblPr firstRow="1" bandRow="1">
                <a:tableStyleId>{5C22544A-7EE6-4342-B048-85BDC9FD1C3A}</a:tableStyleId>
              </a:tblPr>
              <a:tblGrid>
                <a:gridCol w="2946400"/>
                <a:gridCol w="2946400"/>
                <a:gridCol w="2946400"/>
              </a:tblGrid>
              <a:tr h="1247422">
                <a:tc>
                  <a:txBody>
                    <a:bodyPr/>
                    <a:lstStyle/>
                    <a:p>
                      <a:pPr algn="ctr"/>
                      <a:r>
                        <a:rPr lang="en-US" u="sng" dirty="0" smtClean="0"/>
                        <a:t>Barron   </a:t>
                      </a:r>
                      <a:r>
                        <a:rPr lang="en-US" u="sng" baseline="0" dirty="0" smtClean="0"/>
                        <a:t> v   Baltimore</a:t>
                      </a:r>
                      <a:endParaRPr lang="en-US" u="sng" dirty="0"/>
                    </a:p>
                  </a:txBody>
                  <a:tcPr anchor="ctr"/>
                </a:tc>
                <a:tc>
                  <a:txBody>
                    <a:bodyPr/>
                    <a:lstStyle/>
                    <a:p>
                      <a:pPr algn="ctr"/>
                      <a:r>
                        <a:rPr lang="en-US" u="sng" dirty="0" smtClean="0"/>
                        <a:t>Similarities</a:t>
                      </a:r>
                      <a:endParaRPr lang="en-US" u="sng" dirty="0"/>
                    </a:p>
                  </a:txBody>
                  <a:tcPr anchor="ctr"/>
                </a:tc>
                <a:tc>
                  <a:txBody>
                    <a:bodyPr/>
                    <a:lstStyle/>
                    <a:p>
                      <a:pPr algn="ctr"/>
                      <a:r>
                        <a:rPr lang="en-US" u="sng" dirty="0" err="1" smtClean="0"/>
                        <a:t>Gitlow</a:t>
                      </a:r>
                      <a:r>
                        <a:rPr lang="en-US" u="sng" dirty="0" smtClean="0"/>
                        <a:t>     v    New York</a:t>
                      </a:r>
                      <a:endParaRPr lang="en-US" u="sng" dirty="0"/>
                    </a:p>
                  </a:txBody>
                  <a:tcPr anchor="ctr"/>
                </a:tc>
              </a:tr>
              <a:tr h="3934178">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xmlns="" val="3887558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pPr algn="ctr"/>
            <a:r>
              <a:rPr lang="en-US" dirty="0" smtClean="0"/>
              <a:t>Barron v Baltimore </a:t>
            </a:r>
            <a:r>
              <a:rPr lang="en-US" sz="2800" dirty="0" smtClean="0"/>
              <a:t>(1833)</a:t>
            </a:r>
            <a:endParaRPr lang="en-US" dirty="0"/>
          </a:p>
        </p:txBody>
      </p:sp>
      <p:sp>
        <p:nvSpPr>
          <p:cNvPr id="3" name="Content Placeholder 2"/>
          <p:cNvSpPr>
            <a:spLocks noGrp="1"/>
          </p:cNvSpPr>
          <p:nvPr>
            <p:ph idx="1"/>
          </p:nvPr>
        </p:nvSpPr>
        <p:spPr>
          <a:xfrm>
            <a:off x="152400" y="1676400"/>
            <a:ext cx="8839200" cy="4953000"/>
          </a:xfrm>
        </p:spPr>
        <p:txBody>
          <a:bodyPr>
            <a:normAutofit/>
          </a:bodyPr>
          <a:lstStyle/>
          <a:p>
            <a:pPr algn="just"/>
            <a:r>
              <a:rPr lang="en-US" dirty="0" smtClean="0"/>
              <a:t>John Barron owned a wharf in Baltimore.  He claimed the city of Baltimore damaged his business and argued that they owed him compensation based on the fifth amendment. </a:t>
            </a:r>
          </a:p>
          <a:p>
            <a:pPr lvl="1" algn="just"/>
            <a:r>
              <a:rPr lang="en-US" dirty="0" smtClean="0"/>
              <a:t>Do they?  Does the City of Baltimore owe Barron compensation?</a:t>
            </a:r>
          </a:p>
          <a:p>
            <a:pPr algn="just"/>
            <a:endParaRPr lang="en-US" dirty="0"/>
          </a:p>
          <a:p>
            <a:pPr algn="just"/>
            <a:r>
              <a:rPr lang="en-US" dirty="0" smtClean="0"/>
              <a:t>John Marshall ruled – the Bill of Rights “contains no expression of… applying them (rights) to the states”.  Therefore, a precedent that the freedoms guaranteed the BOR did not restrict the state governments.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14</a:t>
            </a:r>
            <a:r>
              <a:rPr lang="en-US" baseline="30000" dirty="0" smtClean="0"/>
              <a:t>th</a:t>
            </a:r>
            <a:r>
              <a:rPr lang="en-US" dirty="0" smtClean="0"/>
              <a:t> Amendment</a:t>
            </a:r>
            <a:endParaRPr lang="en-US" dirty="0"/>
          </a:p>
        </p:txBody>
      </p:sp>
      <p:sp>
        <p:nvSpPr>
          <p:cNvPr id="3" name="Content Placeholder 2"/>
          <p:cNvSpPr>
            <a:spLocks noGrp="1"/>
          </p:cNvSpPr>
          <p:nvPr>
            <p:ph idx="1"/>
          </p:nvPr>
        </p:nvSpPr>
        <p:spPr>
          <a:xfrm>
            <a:off x="457200" y="1752600"/>
            <a:ext cx="8229600" cy="3886200"/>
          </a:xfrm>
        </p:spPr>
        <p:txBody>
          <a:bodyPr>
            <a:normAutofit/>
          </a:bodyPr>
          <a:lstStyle/>
          <a:p>
            <a:pPr algn="just"/>
            <a:r>
              <a:rPr lang="en-US" sz="2800" dirty="0" smtClean="0"/>
              <a:t>“No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a:t>
            </a:r>
          </a:p>
          <a:p>
            <a:pPr algn="just"/>
            <a:endParaRPr lang="en-US" sz="2800" dirty="0" smtClean="0"/>
          </a:p>
        </p:txBody>
      </p:sp>
      <p:sp>
        <p:nvSpPr>
          <p:cNvPr id="6" name="TextBox 5"/>
          <p:cNvSpPr txBox="1"/>
          <p:nvPr/>
        </p:nvSpPr>
        <p:spPr>
          <a:xfrm>
            <a:off x="1219200" y="4887883"/>
            <a:ext cx="4114800" cy="830997"/>
          </a:xfrm>
          <a:prstGeom prst="rect">
            <a:avLst/>
          </a:prstGeom>
          <a:noFill/>
        </p:spPr>
        <p:txBody>
          <a:bodyPr wrap="square" rtlCol="0">
            <a:spAutoFit/>
          </a:bodyPr>
          <a:lstStyle/>
          <a:p>
            <a:pPr marL="342900" indent="-342900">
              <a:buFont typeface="+mj-lt"/>
              <a:buAutoNum type="arabicPeriod"/>
            </a:pPr>
            <a:r>
              <a:rPr lang="en-US" sz="2400" dirty="0" smtClean="0"/>
              <a:t>Due Process Clause</a:t>
            </a:r>
          </a:p>
          <a:p>
            <a:pPr marL="342900" indent="-342900">
              <a:buFont typeface="+mj-lt"/>
              <a:buAutoNum type="arabicPeriod"/>
            </a:pPr>
            <a:r>
              <a:rPr lang="en-US" sz="2400" dirty="0" smtClean="0"/>
              <a:t>Equal Protection Clause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err="1" smtClean="0"/>
              <a:t>Gitlow</a:t>
            </a:r>
            <a:r>
              <a:rPr lang="en-US" dirty="0" smtClean="0"/>
              <a:t> v New York </a:t>
            </a:r>
            <a:r>
              <a:rPr lang="en-US" sz="2800" dirty="0" smtClean="0"/>
              <a:t>(1925)</a:t>
            </a:r>
            <a:endParaRPr lang="en-US" sz="2800" dirty="0"/>
          </a:p>
        </p:txBody>
      </p:sp>
      <p:sp>
        <p:nvSpPr>
          <p:cNvPr id="3" name="Content Placeholder 2"/>
          <p:cNvSpPr>
            <a:spLocks noGrp="1"/>
          </p:cNvSpPr>
          <p:nvPr>
            <p:ph idx="1"/>
          </p:nvPr>
        </p:nvSpPr>
        <p:spPr>
          <a:xfrm>
            <a:off x="152400" y="1676400"/>
            <a:ext cx="8763000" cy="5029200"/>
          </a:xfrm>
        </p:spPr>
        <p:txBody>
          <a:bodyPr>
            <a:normAutofit lnSpcReduction="10000"/>
          </a:bodyPr>
          <a:lstStyle/>
          <a:p>
            <a:pPr algn="just"/>
            <a:r>
              <a:rPr lang="en-US" dirty="0" smtClean="0"/>
              <a:t>Benjamin </a:t>
            </a:r>
            <a:r>
              <a:rPr lang="en-US" dirty="0" err="1" smtClean="0"/>
              <a:t>Gitlow</a:t>
            </a:r>
            <a:r>
              <a:rPr lang="en-US" dirty="0" smtClean="0"/>
              <a:t> was arrested for a pamphlet he wrote urging people to revolt and overthrow the organized government.  He argued that the state had violated his right to freedom of speech and his freedom of press.</a:t>
            </a:r>
          </a:p>
          <a:p>
            <a:pPr lvl="1" algn="just"/>
            <a:r>
              <a:rPr lang="en-US" dirty="0" smtClean="0"/>
              <a:t>Based on what you know (Barron v Baltimore) what would be the ruling of this case?</a:t>
            </a:r>
          </a:p>
          <a:p>
            <a:pPr lvl="1" algn="just"/>
            <a:r>
              <a:rPr lang="en-US" dirty="0" smtClean="0"/>
              <a:t>Is he guaranteed protection from the state in his rights to freedoms of speech and press?</a:t>
            </a:r>
          </a:p>
          <a:p>
            <a:pPr algn="just"/>
            <a:endParaRPr lang="en-US" dirty="0"/>
          </a:p>
          <a:p>
            <a:pPr algn="just"/>
            <a:r>
              <a:rPr lang="en-US" dirty="0" smtClean="0"/>
              <a:t>The Supreme Court ruled that “freedom of speech and press… are among the… rights and liberties protected… from impairment by the states,” thus begins the </a:t>
            </a:r>
            <a:r>
              <a:rPr lang="en-US" dirty="0" smtClean="0">
                <a:solidFill>
                  <a:srgbClr val="FF0000"/>
                </a:solidFill>
              </a:rPr>
              <a:t>incorporation process</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The Doctrine of Incorporation</a:t>
            </a:r>
            <a:endParaRPr lang="en-US" dirty="0"/>
          </a:p>
        </p:txBody>
      </p:sp>
      <p:sp>
        <p:nvSpPr>
          <p:cNvPr id="3" name="Content Placeholder 2"/>
          <p:cNvSpPr>
            <a:spLocks noGrp="1"/>
          </p:cNvSpPr>
          <p:nvPr>
            <p:ph idx="1"/>
          </p:nvPr>
        </p:nvSpPr>
        <p:spPr>
          <a:xfrm>
            <a:off x="152400" y="1447800"/>
            <a:ext cx="8839200" cy="5257800"/>
          </a:xfrm>
        </p:spPr>
        <p:txBody>
          <a:bodyPr>
            <a:normAutofit fontScale="92500"/>
          </a:bodyPr>
          <a:lstStyle/>
          <a:p>
            <a:pPr algn="just"/>
            <a:r>
              <a:rPr lang="en-US" sz="2400" dirty="0" smtClean="0">
                <a:solidFill>
                  <a:srgbClr val="FF0000"/>
                </a:solidFill>
              </a:rPr>
              <a:t>Incorporation</a:t>
            </a:r>
            <a:r>
              <a:rPr lang="en-US" sz="2400" dirty="0" smtClean="0"/>
              <a:t> (of the Bill of Rights) is the American legal doctrine by which portions of the Bill of Rights are applied to the states through the </a:t>
            </a:r>
            <a:r>
              <a:rPr lang="en-US" sz="2400" dirty="0" smtClean="0">
                <a:solidFill>
                  <a:srgbClr val="FF0000"/>
                </a:solidFill>
              </a:rPr>
              <a:t>Due Process Clause</a:t>
            </a:r>
            <a:r>
              <a:rPr lang="en-US" sz="2400" dirty="0" smtClean="0"/>
              <a:t> of the </a:t>
            </a:r>
            <a:r>
              <a:rPr lang="en-US" sz="2400" dirty="0" smtClean="0">
                <a:solidFill>
                  <a:srgbClr val="FF0000"/>
                </a:solidFill>
              </a:rPr>
              <a:t>Fourteenth Amendment.</a:t>
            </a:r>
          </a:p>
          <a:p>
            <a:pPr algn="just"/>
            <a:endParaRPr lang="en-US" sz="2000" dirty="0" smtClean="0">
              <a:solidFill>
                <a:srgbClr val="FF0000"/>
              </a:solidFill>
            </a:endParaRPr>
          </a:p>
          <a:p>
            <a:pPr algn="just"/>
            <a:r>
              <a:rPr lang="en-US" sz="2400" dirty="0" smtClean="0"/>
              <a:t>When the Supreme Court only incorporates a particular portion of an amendment it is called </a:t>
            </a:r>
            <a:r>
              <a:rPr lang="en-US" sz="2400" dirty="0" smtClean="0">
                <a:solidFill>
                  <a:srgbClr val="FF0000"/>
                </a:solidFill>
              </a:rPr>
              <a:t>selective incorporation</a:t>
            </a:r>
            <a:r>
              <a:rPr lang="en-US" sz="2400" dirty="0" smtClean="0"/>
              <a:t>. </a:t>
            </a:r>
          </a:p>
          <a:p>
            <a:pPr algn="just"/>
            <a:endParaRPr lang="en-US" sz="2400" dirty="0"/>
          </a:p>
          <a:p>
            <a:pPr algn="just"/>
            <a:r>
              <a:rPr lang="en-US" sz="2400" dirty="0" smtClean="0"/>
              <a:t>This did not happen at once, but through a series of court cases</a:t>
            </a:r>
          </a:p>
          <a:p>
            <a:pPr algn="just"/>
            <a:endParaRPr lang="en-US" sz="2000" dirty="0" smtClean="0"/>
          </a:p>
          <a:p>
            <a:pPr algn="just"/>
            <a:r>
              <a:rPr lang="en-US" sz="2400" dirty="0" smtClean="0"/>
              <a:t>The Doctrine of Incorporation is important because it allows the national government to overturn state and local practices.</a:t>
            </a:r>
          </a:p>
          <a:p>
            <a:pPr lvl="1" algn="just"/>
            <a:r>
              <a:rPr lang="en-US" dirty="0" smtClean="0"/>
              <a:t>Example:  Before Gideon v Wainwright, Florida did not provide lawyers for accused people.  This court case gave people in all states that right.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970</TotalTime>
  <Words>418</Words>
  <Application>Microsoft Office PowerPoint</Application>
  <PresentationFormat>On-screen Show (4:3)</PresentationFormat>
  <Paragraphs>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The 14th Amendment  and  the Incorporation  Theory</vt:lpstr>
      <vt:lpstr>Slide 2</vt:lpstr>
      <vt:lpstr>Venn Diagram</vt:lpstr>
      <vt:lpstr>Barron v Baltimore (1833)</vt:lpstr>
      <vt:lpstr>14th Amendment</vt:lpstr>
      <vt:lpstr>Gitlow v New York (1925)</vt:lpstr>
      <vt:lpstr>The Doctrine of Incorporation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Underpinnings</dc:title>
  <dc:creator>Chapman</dc:creator>
  <cp:lastModifiedBy>AllanChapman</cp:lastModifiedBy>
  <cp:revision>108</cp:revision>
  <dcterms:created xsi:type="dcterms:W3CDTF">2006-08-16T00:00:00Z</dcterms:created>
  <dcterms:modified xsi:type="dcterms:W3CDTF">2014-02-11T13:37:23Z</dcterms:modified>
</cp:coreProperties>
</file>