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731F75-DBF9-425F-BDB0-1232B5A6D08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9381A-EB17-46D1-9F04-C316FD36AE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Constitutional Underpinnings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Origins, Articles &amp; Framers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1999"/>
          <a:ext cx="8839200" cy="5943602"/>
        </p:xfrm>
        <a:graphic>
          <a:graphicData uri="http://schemas.openxmlformats.org/drawingml/2006/table">
            <a:tbl>
              <a:tblPr/>
              <a:tblGrid>
                <a:gridCol w="1854171"/>
                <a:gridCol w="1842935"/>
                <a:gridCol w="1637545"/>
                <a:gridCol w="1676857"/>
                <a:gridCol w="1827692"/>
              </a:tblGrid>
              <a:tr h="1175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Declaration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Independence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Article of Confederation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Virginia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Plan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New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Jersey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Plan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Great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Compromise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House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Of Burgesses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John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Locke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Common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Sense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Baron de Montesqui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Magna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Carta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English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Bill of Rights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Enlightenment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FREE SPACE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Thomas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Hobbs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Thomas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Jefferson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Mayflower Compact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Fundamental Orders of Connecticut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Shay’s Rebellion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Anti-Federalist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Constitution of the United States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Jean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Jacques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Rosseau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Preamble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Federalist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Northwest Ordinance of 1787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Bill of Rights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27" marR="30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Colonial Bingo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Colonial Bingo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762001"/>
          <a:ext cx="8839201" cy="6058930"/>
        </p:xfrm>
        <a:graphic>
          <a:graphicData uri="http://schemas.openxmlformats.org/drawingml/2006/table">
            <a:tbl>
              <a:tblPr/>
              <a:tblGrid>
                <a:gridCol w="1854169"/>
                <a:gridCol w="1842938"/>
                <a:gridCol w="1637543"/>
                <a:gridCol w="1676857"/>
                <a:gridCol w="1827694"/>
              </a:tblGrid>
              <a:tr h="1070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Declaration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Independence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-document announcing our freedom and outlining a republican form of government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Article of Confederation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First national government created after Revolution where the states had the majority of the power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Virginia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Plan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-idea that in the new Congress representation should be based on population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New Jersey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Plan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idea that in the new Congress representation should be equal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Great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Compromise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-a Compromise between the NJ and VA plans where we created a two house government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House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Of Burgesses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-First legislative body in the New World.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-Created a pathway to representative government.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John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Locke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-Wrote </a:t>
                      </a:r>
                      <a:r>
                        <a:rPr lang="en-US" sz="1000" i="1" dirty="0">
                          <a:latin typeface="Calibri"/>
                          <a:ea typeface="Calibri"/>
                          <a:cs typeface="Times New Roman"/>
                        </a:rPr>
                        <a:t>Two Treaties on Government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-Believed in Natural Rights like life, liberty, and property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-Suggested a branched government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Common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Sense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pamphlet by Thomas Paine in 1776 emphasizing complete independence from England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Baron de Montesquieu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philosopher who emphasized the idea of separation of powers within a government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Magna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Carta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limited King’s power and granted people rights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English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Bill of Rights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-1689 signed by new monarchs William and Mary.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-Monarchs could not levy tax and gave people the right to a fair trial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Enlightenment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Period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called the Age of Reason, where people began to study and question the normal things of life.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FREE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SPACE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Thomas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Hobbs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-wrote </a:t>
                      </a:r>
                      <a:r>
                        <a:rPr lang="en-US" sz="1000" i="1" dirty="0">
                          <a:latin typeface="Calibri"/>
                          <a:ea typeface="Calibri"/>
                          <a:cs typeface="Times New Roman"/>
                        </a:rPr>
                        <a:t>Leviathan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suggesting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govn’t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is necessary to provide security and peace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Thomas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Jefferson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-wrote Declaration of Independence in which he outlined the philosophy of democracy or a republican form of government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Mayflower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Compact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-a document based on the principle of a social contract establishing a direct democracy in the New England Colonies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Fundamental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Orders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Connecticut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first written constitution in the American colonies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Shay’s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Rebellion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-a farmer led rebellion that showed everyone how weak government was under the AOC 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Anti-Federalist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-group that believed in personal freedoms and believed that the state should retain its power instead of the federal government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Constitution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Of the United States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-our national government ratified in 1787 and continues to be our government today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Jean-Jacques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Calibri"/>
                          <a:ea typeface="Calibri"/>
                          <a:cs typeface="Times New Roman"/>
                        </a:rPr>
                        <a:t>Rosseau</a:t>
                      </a: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-wrote </a:t>
                      </a:r>
                      <a:r>
                        <a:rPr lang="en-US" sz="1000" i="1" dirty="0">
                          <a:latin typeface="Calibri"/>
                          <a:ea typeface="Calibri"/>
                          <a:cs typeface="Times New Roman"/>
                        </a:rPr>
                        <a:t>The Social Contract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supporting democracy, freedom of religion and separation of Church and State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Preamble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beginning of the Constitution which set out the purpose of our new government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Federalist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-group that believed in the nation would not survive without a strong national government 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Northwest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Ordinance of 1787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-Law made under the AOC that established how our country would set up new states and in those lands placed an importance on education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Bill of Rights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000" baseline="30000" dirty="0"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10 amendments to the Constitution of the US guaranteeing citizens certain rights that cannot be taken away</a:t>
                      </a:r>
                    </a:p>
                  </a:txBody>
                  <a:tcPr marL="30762" marR="30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Group alike things together and give each group a heading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2895600" cy="48006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US" sz="2400" b="1" u="sng" dirty="0" smtClean="0"/>
              <a:t>Documents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Common Sense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Declaration of Independence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Magna </a:t>
            </a:r>
            <a:r>
              <a:rPr lang="en-US" sz="2000" dirty="0" err="1" smtClean="0"/>
              <a:t>Carta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Mayflower Compact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English Bill of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Bill of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Fundamental Orders of Connecticut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Articles of Confederation</a:t>
            </a:r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1905000"/>
            <a:ext cx="2590800" cy="48006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2400" b="1" u="sng" dirty="0" smtClean="0"/>
              <a:t>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Locke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Rousseau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Montesquieu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Jefferson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Madison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Hobbs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 algn="ctr">
              <a:buNone/>
            </a:pPr>
            <a:r>
              <a:rPr lang="en-US" sz="2000" b="1" u="sng" dirty="0" smtClean="0"/>
              <a:t>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Anti-Federalist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Federalist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324600" y="1905000"/>
            <a:ext cx="2667000" cy="48006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2400" b="1" u="sng" dirty="0" smtClean="0"/>
              <a:t>Governments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Fundamental Orders  of Connecticut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Articles of Confederation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 algn="ctr">
              <a:buNone/>
            </a:pPr>
            <a:r>
              <a:rPr lang="en-US" sz="2000" b="1" u="sng" dirty="0" smtClean="0"/>
              <a:t>The Enlightenment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Locke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Rousseau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Montesquieu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Hobbs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Group alike things together and give each group a heading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2895600" cy="48006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2400" b="1" u="sng" dirty="0" smtClean="0"/>
              <a:t>Things –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Magna </a:t>
            </a:r>
            <a:r>
              <a:rPr lang="en-US" sz="2000" dirty="0" err="1" smtClean="0"/>
              <a:t>Carta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English Bill of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Glorious Revolution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Parliament</a:t>
            </a:r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1905000"/>
            <a:ext cx="2590800" cy="48006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2400" b="1" u="sng" dirty="0" smtClean="0"/>
              <a:t>Books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Two Treaties on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Leviathan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Social Contract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Common Sense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1100" dirty="0" smtClean="0"/>
          </a:p>
          <a:p>
            <a:pPr marL="514350" indent="-514350" algn="ctr">
              <a:buNone/>
            </a:pPr>
            <a:r>
              <a:rPr lang="en-US" sz="2000" b="1" u="sng" dirty="0" smtClean="0"/>
              <a:t>Compromises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Great Compromise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1800" dirty="0" smtClean="0"/>
              <a:t>VA Plan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1800" dirty="0" smtClean="0"/>
              <a:t>NJ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324600" y="1905000"/>
            <a:ext cx="2667000" cy="4800600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en-US" sz="2400" b="1" u="sng" dirty="0" smtClean="0"/>
              <a:t>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Article of Confederation &amp; Shay’s Rebellion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Constitution &amp; Bill of Rights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Common Sense &amp; Declaration of Independence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House of Burgesses &amp; Mayflower Compact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Intellectual Origin of the Constitution</a:t>
            </a:r>
            <a:endParaRPr lang="en-U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0" y="1447800"/>
            <a:ext cx="5410200" cy="5257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Founders used Enlightenment thinkers to justify opposition to the British government</a:t>
            </a:r>
          </a:p>
          <a:p>
            <a:pPr lvl="1"/>
            <a:r>
              <a:rPr lang="en-US" dirty="0" smtClean="0"/>
              <a:t>Reason, natural laws, progress, liberty, toleration</a:t>
            </a:r>
          </a:p>
          <a:p>
            <a:r>
              <a:rPr lang="en-US" dirty="0" smtClean="0"/>
              <a:t>Locke</a:t>
            </a:r>
          </a:p>
          <a:p>
            <a:pPr lvl="1"/>
            <a:r>
              <a:rPr lang="en-US" dirty="0" smtClean="0"/>
              <a:t>Natural rights</a:t>
            </a:r>
          </a:p>
          <a:p>
            <a:pPr lvl="1"/>
            <a:r>
              <a:rPr lang="en-US" dirty="0" smtClean="0"/>
              <a:t>Social contract</a:t>
            </a:r>
          </a:p>
          <a:p>
            <a:r>
              <a:rPr lang="en-US" dirty="0" smtClean="0"/>
              <a:t>Baron de Montesquieu</a:t>
            </a:r>
          </a:p>
          <a:p>
            <a:pPr lvl="1"/>
            <a:r>
              <a:rPr lang="en-US" dirty="0" smtClean="0"/>
              <a:t>3 branches</a:t>
            </a:r>
          </a:p>
          <a:p>
            <a:r>
              <a:rPr lang="en-US" dirty="0" smtClean="0"/>
              <a:t>Jean-Jacques Rousseau</a:t>
            </a:r>
          </a:p>
          <a:p>
            <a:pPr lvl="1"/>
            <a:r>
              <a:rPr lang="en-US" dirty="0" smtClean="0"/>
              <a:t>Popular sovereignty</a:t>
            </a:r>
          </a:p>
          <a:p>
            <a:pPr lvl="1"/>
            <a:r>
              <a:rPr lang="en-US" dirty="0" smtClean="0"/>
              <a:t>Impeachment, recall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0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648200"/>
            <a:ext cx="152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40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pPr algn="ctr"/>
            <a:r>
              <a:rPr lang="en-US" dirty="0" smtClean="0"/>
              <a:t>The Articles of Confederation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0218394"/>
              </p:ext>
            </p:extLst>
          </p:nvPr>
        </p:nvGraphicFramePr>
        <p:xfrm>
          <a:off x="228600" y="1828800"/>
          <a:ext cx="8686800" cy="494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06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Strengths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Weaknesses</a:t>
                      </a:r>
                    </a:p>
                  </a:txBody>
                  <a:tcPr/>
                </a:tc>
              </a:tr>
              <a:tr h="1666529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Created a “firm league of friendship” where the states retained “its sovereignty, freedom</a:t>
                      </a:r>
                      <a:r>
                        <a:rPr lang="en-US" baseline="0" dirty="0" smtClean="0"/>
                        <a:t> and independence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Weak</a:t>
                      </a:r>
                      <a:r>
                        <a:rPr lang="en-US" baseline="0" dirty="0" smtClean="0"/>
                        <a:t> central government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(Remember a confederation is a government where the states have more power)</a:t>
                      </a:r>
                      <a:endParaRPr lang="en-US" dirty="0"/>
                    </a:p>
                  </a:txBody>
                  <a:tcPr/>
                </a:tc>
              </a:tr>
              <a:tr h="6758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Won the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Revenue Issues</a:t>
                      </a:r>
                    </a:p>
                    <a:p>
                      <a:pPr algn="ctr"/>
                      <a:r>
                        <a:rPr lang="en-US" dirty="0" smtClean="0"/>
                        <a:t>Due to not being allowed to tax</a:t>
                      </a:r>
                      <a:endParaRPr lang="en-US" dirty="0"/>
                    </a:p>
                  </a:txBody>
                  <a:tcPr/>
                </a:tc>
              </a:tr>
              <a:tr h="6758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Northwest Land Ordinance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Could not regulate commerce</a:t>
                      </a:r>
                      <a:endParaRPr lang="en-US" dirty="0"/>
                    </a:p>
                  </a:txBody>
                  <a:tcPr/>
                </a:tc>
              </a:tr>
              <a:tr h="6758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Created a unicameral</a:t>
                      </a:r>
                      <a:r>
                        <a:rPr lang="en-US" baseline="0" dirty="0" smtClean="0"/>
                        <a:t> Congress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Lacked 2 Branches</a:t>
                      </a:r>
                      <a:r>
                        <a:rPr lang="en-US" baseline="0" dirty="0" smtClean="0"/>
                        <a:t> of Government</a:t>
                      </a:r>
                      <a:endParaRPr lang="en-US" dirty="0"/>
                    </a:p>
                  </a:txBody>
                  <a:tcPr/>
                </a:tc>
              </a:tr>
              <a:tr h="6758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Amendments require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13/13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68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1" y="457200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Shay’s Rebellion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750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64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Framers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4448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599" y="1295400"/>
            <a:ext cx="4448175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Men at the Constitutional Convention</a:t>
            </a:r>
          </a:p>
          <a:p>
            <a:r>
              <a:rPr lang="en-US" sz="2400" dirty="0"/>
              <a:t>GW, Franklin, Hamilton, Madison, Adams,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/>
              <a:t>Jefferson calls it an “assembly of demi-gods”</a:t>
            </a:r>
          </a:p>
          <a:p>
            <a:r>
              <a:rPr lang="en-US" sz="2400" dirty="0" smtClean="0"/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6774" y="1295400"/>
            <a:ext cx="4467226" cy="5372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/>
              <a:t>Shared Ideas by Framers</a:t>
            </a:r>
          </a:p>
          <a:p>
            <a:pPr marL="0" indent="0" algn="ctr">
              <a:buNone/>
            </a:pPr>
            <a:endParaRPr lang="en-US" sz="15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Nature</a:t>
            </a:r>
          </a:p>
          <a:p>
            <a:pPr lvl="1"/>
            <a:r>
              <a:rPr lang="en-US" dirty="0" smtClean="0"/>
              <a:t>Self-centered</a:t>
            </a:r>
          </a:p>
          <a:p>
            <a:pPr lvl="1"/>
            <a:r>
              <a:rPr lang="en-US" dirty="0" smtClean="0"/>
              <a:t>“love of power and love of money” </a:t>
            </a:r>
            <a:r>
              <a:rPr lang="en-US" dirty="0" smtClean="0"/>
              <a:t>Franklin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Political Conflict</a:t>
            </a:r>
          </a:p>
          <a:p>
            <a:pPr lvl="1"/>
            <a:r>
              <a:rPr lang="en-US" dirty="0" smtClean="0"/>
              <a:t>Uneven distribution of wealth causes factions and conflict	</a:t>
            </a:r>
          </a:p>
          <a:p>
            <a:pPr lvl="1"/>
            <a:r>
              <a:rPr lang="en-US" dirty="0" smtClean="0"/>
              <a:t>Gov’t must regulate </a:t>
            </a:r>
            <a:r>
              <a:rPr lang="en-US" dirty="0" smtClean="0"/>
              <a:t>conflict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problem between “excessive democracy” under AOC and tyranny under King </a:t>
            </a:r>
          </a:p>
          <a:p>
            <a:pPr lvl="1"/>
            <a:r>
              <a:rPr lang="en-US" dirty="0" smtClean="0"/>
              <a:t>Solution= limited gov’t w/ checks and balances</a:t>
            </a:r>
          </a:p>
        </p:txBody>
      </p:sp>
    </p:spTree>
    <p:extLst>
      <p:ext uri="{BB962C8B-B14F-4D97-AF65-F5344CB8AC3E}">
        <p14:creationId xmlns:p14="http://schemas.microsoft.com/office/powerpoint/2010/main" xmlns="" val="34903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820</Words>
  <Application>Microsoft Office PowerPoint</Application>
  <PresentationFormat>On-screen Show (4:3)</PresentationFormat>
  <Paragraphs>236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Constitutional Underpinnings</vt:lpstr>
      <vt:lpstr>Colonial Bingo</vt:lpstr>
      <vt:lpstr>Colonial Bingo</vt:lpstr>
      <vt:lpstr>Group alike things together and give each group a heading </vt:lpstr>
      <vt:lpstr>Group alike things together and give each group a heading </vt:lpstr>
      <vt:lpstr>Intellectual Origin of the Constitution</vt:lpstr>
      <vt:lpstr>The Articles of Confederation</vt:lpstr>
      <vt:lpstr>Shay’s Rebellion</vt:lpstr>
      <vt:lpstr>The Framers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Underpinnings</dc:title>
  <dc:creator>lcs</dc:creator>
  <cp:lastModifiedBy>AllanChapman</cp:lastModifiedBy>
  <cp:revision>18</cp:revision>
  <dcterms:created xsi:type="dcterms:W3CDTF">2010-01-27T02:37:36Z</dcterms:created>
  <dcterms:modified xsi:type="dcterms:W3CDTF">2013-01-23T18:42:20Z</dcterms:modified>
</cp:coreProperties>
</file>