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3" r:id="rId4"/>
    <p:sldId id="274" r:id="rId5"/>
    <p:sldId id="279" r:id="rId6"/>
    <p:sldId id="280" r:id="rId7"/>
    <p:sldId id="261" r:id="rId8"/>
    <p:sldId id="262" r:id="rId9"/>
    <p:sldId id="263" r:id="rId10"/>
    <p:sldId id="281" r:id="rId11"/>
    <p:sldId id="283" r:id="rId12"/>
    <p:sldId id="28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9625" y="63738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2138" y="6376988"/>
            <a:ext cx="30861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</p:spPr>
        <p:txBody>
          <a:bodyPr/>
          <a:lstStyle>
            <a:lvl1pPr>
              <a:defRPr/>
            </a:lvl1pPr>
          </a:lstStyle>
          <a:p>
            <a:fld id="{D1DEBC45-5722-4FD5-8D0A-F820F08A48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Constitutional Underpinnings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The Constitutional Convention and</a:t>
            </a:r>
          </a:p>
          <a:p>
            <a:pPr algn="ctr"/>
            <a:r>
              <a:rPr lang="en-US" dirty="0" smtClean="0"/>
              <a:t>An Overview of the 3 Branches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7010400" cy="81991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Constitution </a:t>
            </a:r>
            <a:r>
              <a:rPr lang="en-US" sz="4000" dirty="0" err="1" smtClean="0"/>
              <a:t>vs</a:t>
            </a:r>
            <a:r>
              <a:rPr lang="en-US" sz="4000" dirty="0" smtClean="0"/>
              <a:t> Articles - FRQ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763000" cy="4953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The Constitution was an attempt to address problems of decentralization that were experienced under the A.O.C.</a:t>
            </a:r>
          </a:p>
          <a:p>
            <a:pPr algn="just"/>
            <a:endParaRPr lang="en-US" dirty="0" smtClean="0"/>
          </a:p>
          <a:p>
            <a:pPr marL="850392" lvl="1" indent="-457200" algn="just">
              <a:buFont typeface="+mj-lt"/>
              <a:buAutoNum type="alphaLcParenR"/>
            </a:pPr>
            <a:r>
              <a:rPr lang="en-US" dirty="0" smtClean="0"/>
              <a:t>List 3 problems of decentralized power that existed under the AOC.  For each problem you listed, identify one solution that the Constitution provided to address the problem.</a:t>
            </a:r>
          </a:p>
          <a:p>
            <a:pPr marL="850392" lvl="1" indent="-457200" algn="just">
              <a:buFont typeface="+mj-lt"/>
              <a:buAutoNum type="alphaLcParenR"/>
            </a:pPr>
            <a:endParaRPr lang="en-US" dirty="0" smtClean="0"/>
          </a:p>
          <a:p>
            <a:pPr marL="850392" lvl="1" indent="-457200" algn="just">
              <a:buFont typeface="+mj-lt"/>
              <a:buAutoNum type="alphaLcParenR"/>
            </a:pPr>
            <a:r>
              <a:rPr lang="en-US" dirty="0" smtClean="0"/>
              <a:t>Some have argued that the tensions between decentralized and centralized power continue to exist.  Support this argument by explaining how one of the following illustrates the continuing tensions.</a:t>
            </a:r>
          </a:p>
          <a:p>
            <a:pPr lvl="4"/>
            <a:r>
              <a:rPr lang="en-US" sz="2400" dirty="0" smtClean="0"/>
              <a:t>Environmental policy</a:t>
            </a:r>
          </a:p>
          <a:p>
            <a:pPr lvl="4"/>
            <a:r>
              <a:rPr lang="en-US" sz="2400" dirty="0" smtClean="0"/>
              <a:t>Gun control</a:t>
            </a:r>
          </a:p>
          <a:p>
            <a:pPr lvl="4"/>
            <a:r>
              <a:rPr lang="en-US" sz="2400" dirty="0" smtClean="0"/>
              <a:t>Disability access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algn="ctr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Grading Scale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2000 FRQ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943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3374"/>
            <a:ext cx="7010400" cy="81991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Constitution </a:t>
            </a:r>
            <a:r>
              <a:rPr lang="en-US" sz="4000" dirty="0" err="1" smtClean="0"/>
              <a:t>vs</a:t>
            </a:r>
            <a:r>
              <a:rPr lang="en-US" sz="4000" dirty="0" smtClean="0"/>
              <a:t> Articles - Answer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1828800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lphaLcParenR"/>
            </a:pPr>
            <a:r>
              <a:rPr lang="en-US" sz="2400" dirty="0" smtClean="0"/>
              <a:t>3 points total</a:t>
            </a:r>
          </a:p>
          <a:p>
            <a:pPr marL="822960" lvl="1" indent="-457200" algn="just"/>
            <a:r>
              <a:rPr lang="en-US" sz="2200" dirty="0" smtClean="0"/>
              <a:t>1 point for each problem clearly linked to a solution.	</a:t>
            </a:r>
          </a:p>
          <a:p>
            <a:pPr lvl="1" algn="just"/>
            <a:r>
              <a:rPr lang="en-US" sz="2200" dirty="0" smtClean="0"/>
              <a:t>   No credit for only problem or solution.</a:t>
            </a:r>
          </a:p>
          <a:p>
            <a:pPr lvl="1" algn="just"/>
            <a:r>
              <a:rPr lang="en-US" sz="2200" dirty="0"/>
              <a:t> </a:t>
            </a:r>
            <a:r>
              <a:rPr lang="en-US" sz="2200" dirty="0" smtClean="0"/>
              <a:t>  No credit if problem is not clearly listed.</a:t>
            </a:r>
          </a:p>
          <a:p>
            <a:pPr marL="514350" indent="-514350" algn="just">
              <a:buFont typeface="+mj-lt"/>
              <a:buAutoNum type="alphaLcParenR"/>
            </a:pP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algn="ctr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Grading Scale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21904509"/>
              </p:ext>
            </p:extLst>
          </p:nvPr>
        </p:nvGraphicFramePr>
        <p:xfrm>
          <a:off x="450272" y="3276600"/>
          <a:ext cx="7703128" cy="305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6528"/>
                <a:gridCol w="32766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Possible Examples of</a:t>
                      </a:r>
                      <a:r>
                        <a:rPr lang="en-US" sz="2400" baseline="0" dirty="0" smtClean="0"/>
                        <a:t> A: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Amendment 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 to tax/raise</a:t>
                      </a:r>
                      <a:r>
                        <a:rPr lang="en-US" baseline="0" dirty="0" smtClean="0"/>
                        <a:t> revenue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Creation of a dominant national legislature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Settle disputes between states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Creation</a:t>
                      </a:r>
                      <a:r>
                        <a:rPr lang="en-US" baseline="0" dirty="0" smtClean="0"/>
                        <a:t> of an executive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Supermajority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Interstate commerce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“Supremacy Clause”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National court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Treaties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 to coin</a:t>
                      </a:r>
                      <a:r>
                        <a:rPr lang="en-US" baseline="0" dirty="0" smtClean="0"/>
                        <a:t> money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Reference to other enumerated powers of Article I, section</a:t>
                      </a:r>
                      <a:r>
                        <a:rPr lang="en-US" baseline="0" dirty="0" smtClean="0"/>
                        <a:t> 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 to raise a</a:t>
                      </a:r>
                      <a:r>
                        <a:rPr lang="en-US" baseline="0" dirty="0" smtClean="0"/>
                        <a:t> military force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2000 FRQ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012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3374"/>
            <a:ext cx="7010400" cy="81991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Constitution </a:t>
            </a:r>
            <a:r>
              <a:rPr lang="en-US" sz="4000" dirty="0" err="1" smtClean="0"/>
              <a:t>vs</a:t>
            </a:r>
            <a:r>
              <a:rPr lang="en-US" sz="4000" dirty="0" smtClean="0"/>
              <a:t> Articles - Answer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49530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lphaLcParenR"/>
            </a:pPr>
            <a:r>
              <a:rPr lang="en-US" sz="2600" dirty="0" smtClean="0"/>
              <a:t> </a:t>
            </a:r>
            <a:endParaRPr lang="en-US" sz="2600" dirty="0"/>
          </a:p>
          <a:p>
            <a:pPr marL="514350" indent="-514350" algn="just">
              <a:buFont typeface="+mj-lt"/>
              <a:buAutoNum type="alphaLcParenR"/>
            </a:pPr>
            <a:r>
              <a:rPr lang="en-US" dirty="0" smtClean="0"/>
              <a:t>2 points total</a:t>
            </a:r>
          </a:p>
          <a:p>
            <a:pPr marL="880110" lvl="1" indent="-514350" algn="just"/>
            <a:r>
              <a:rPr lang="en-US" sz="2400" dirty="0" smtClean="0"/>
              <a:t>1 point for general description of specific continuing tensions between centralization and decentralization (federal/state; federal/local) with </a:t>
            </a:r>
            <a:r>
              <a:rPr lang="en-US" sz="2400" b="1" i="1" dirty="0" smtClean="0"/>
              <a:t>at least </a:t>
            </a:r>
            <a:r>
              <a:rPr lang="en-US" sz="2400" dirty="0" smtClean="0"/>
              <a:t>implicit linkage to one of the three policy areas.</a:t>
            </a:r>
          </a:p>
          <a:p>
            <a:pPr marL="880110" lvl="1" indent="-514350" algn="just"/>
            <a:endParaRPr lang="en-US" sz="2400" dirty="0" smtClean="0"/>
          </a:p>
          <a:p>
            <a:pPr marL="880110" lvl="1" indent="-514350" algn="just"/>
            <a:r>
              <a:rPr lang="en-US" dirty="0" smtClean="0"/>
              <a:t>2 points for a specific explanation of continuing tensions </a:t>
            </a:r>
            <a:r>
              <a:rPr lang="en-US" dirty="0"/>
              <a:t>between centralization and decentralization (federal/state; </a:t>
            </a:r>
            <a:r>
              <a:rPr lang="en-US" dirty="0" smtClean="0"/>
              <a:t>federal/local) with </a:t>
            </a:r>
            <a:r>
              <a:rPr lang="en-US" b="1" i="1" dirty="0" smtClean="0"/>
              <a:t>explicit</a:t>
            </a:r>
            <a:r>
              <a:rPr lang="en-US" dirty="0" smtClean="0"/>
              <a:t> linkage to one of the three policy areas.</a:t>
            </a:r>
            <a:r>
              <a:rPr lang="en-US" sz="2400" dirty="0" smtClean="0"/>
              <a:t> </a:t>
            </a:r>
          </a:p>
          <a:p>
            <a:pPr marL="457200" indent="-457200" algn="just">
              <a:buFont typeface="+mj-lt"/>
              <a:buAutoNum type="alphaLcParenR"/>
            </a:pP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162800" y="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algn="ctr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Grading Scale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2000 FRQ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524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pPr algn="ctr"/>
            <a:r>
              <a:rPr lang="en-US" dirty="0" smtClean="0"/>
              <a:t>The Framers</a:t>
            </a:r>
            <a:endParaRPr lang="en-US" dirty="0"/>
          </a:p>
        </p:txBody>
      </p:sp>
      <p:pic>
        <p:nvPicPr>
          <p:cNvPr id="6" name="Content Placeholder 5" descr="Delegates and Constitutional Conventio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981200"/>
            <a:ext cx="4390869" cy="28956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343400" cy="5105399"/>
          </a:xfrm>
        </p:spPr>
        <p:txBody>
          <a:bodyPr>
            <a:normAutofit/>
          </a:bodyPr>
          <a:lstStyle/>
          <a:p>
            <a:r>
              <a:rPr lang="en-US" dirty="0" smtClean="0"/>
              <a:t>55 delegates from 12 states (RI = no show)</a:t>
            </a:r>
          </a:p>
          <a:p>
            <a:endParaRPr lang="en-US" dirty="0" smtClean="0"/>
          </a:p>
          <a:p>
            <a:r>
              <a:rPr lang="en-US" dirty="0" smtClean="0"/>
              <a:t>7 Governors, 33 lawyers, 34 were college grads, 8 had signed the Dec. of Ind.</a:t>
            </a:r>
          </a:p>
          <a:p>
            <a:endParaRPr lang="en-US" dirty="0" smtClean="0"/>
          </a:p>
          <a:p>
            <a:r>
              <a:rPr lang="en-US" dirty="0" smtClean="0"/>
              <a:t>Washington presided</a:t>
            </a:r>
          </a:p>
          <a:p>
            <a:endParaRPr lang="en-US" dirty="0" smtClean="0"/>
          </a:p>
          <a:p>
            <a:r>
              <a:rPr lang="en-US" dirty="0" smtClean="0"/>
              <a:t>Madison the “father of the Constitution.”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5029200"/>
            <a:ext cx="434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Remember:  the meeting was “for the sole and express purpose…” of revising the Articles of Confederation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pPr algn="ctr"/>
            <a:r>
              <a:rPr lang="en-US" dirty="0" smtClean="0"/>
              <a:t>Compromise and Consensus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1"/>
          <a:ext cx="8229600" cy="2736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1905000"/>
                <a:gridCol w="3124200"/>
              </a:tblGrid>
              <a:tr h="5032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Virginia</a:t>
                      </a:r>
                      <a:r>
                        <a:rPr lang="en-US" sz="2400" baseline="0" dirty="0" smtClean="0"/>
                        <a:t> Plan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New Jersey Plan</a:t>
                      </a:r>
                      <a:endParaRPr lang="en-US" sz="2400" dirty="0"/>
                    </a:p>
                  </a:txBody>
                  <a:tcPr/>
                </a:tc>
              </a:tr>
              <a:tr h="7442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Large States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Small States</a:t>
                      </a:r>
                      <a:endParaRPr lang="en-US" dirty="0"/>
                    </a:p>
                  </a:txBody>
                  <a:tcPr anchor="ctr"/>
                </a:tc>
              </a:tr>
              <a:tr h="7442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Bicameral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Houses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Unicameral</a:t>
                      </a:r>
                      <a:endParaRPr lang="en-US" dirty="0"/>
                    </a:p>
                  </a:txBody>
                  <a:tcPr anchor="ctr"/>
                </a:tc>
              </a:tr>
              <a:tr h="7442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Based on population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Representation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Equal regardless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48768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	The Connecticut or “</a:t>
            </a:r>
            <a:r>
              <a:rPr lang="en-US" sz="2400" dirty="0" smtClean="0">
                <a:solidFill>
                  <a:srgbClr val="FF0000"/>
                </a:solidFill>
              </a:rPr>
              <a:t>Great Compromise</a:t>
            </a:r>
            <a:r>
              <a:rPr lang="en-US" sz="2400" dirty="0" smtClean="0"/>
              <a:t>” resolved this dispute by creating two houses.  The Senate is based on NJ’s plan because each state has 2 Senators, while Virginia got their way in the House of Representatives because representation is based on population.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533400"/>
            <a:ext cx="8229600" cy="972312"/>
          </a:xfrm>
        </p:spPr>
        <p:txBody>
          <a:bodyPr/>
          <a:lstStyle/>
          <a:p>
            <a:pPr algn="ctr"/>
            <a:r>
              <a:rPr lang="en-US" dirty="0" smtClean="0"/>
              <a:t>Compromise and Consensus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02110773"/>
              </p:ext>
            </p:extLst>
          </p:nvPr>
        </p:nvGraphicFramePr>
        <p:xfrm>
          <a:off x="228600" y="1600201"/>
          <a:ext cx="86868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8200"/>
                <a:gridCol w="2010834"/>
                <a:gridCol w="3297766"/>
              </a:tblGrid>
              <a:tr h="83197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Southern Position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Northern Position</a:t>
                      </a:r>
                      <a:endParaRPr lang="en-US" sz="2400" dirty="0"/>
                    </a:p>
                  </a:txBody>
                  <a:tcPr/>
                </a:tc>
              </a:tr>
              <a:tr h="14427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Slaves</a:t>
                      </a:r>
                      <a:r>
                        <a:rPr lang="en-US" baseline="0" dirty="0" smtClean="0"/>
                        <a:t> accounted for 30% of the total population of theses states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Count</a:t>
                      </a:r>
                      <a:r>
                        <a:rPr lang="en-US" baseline="0" dirty="0" smtClean="0"/>
                        <a:t> slaves for  Representation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Slaves</a:t>
                      </a:r>
                      <a:r>
                        <a:rPr lang="en-US" baseline="0" dirty="0" smtClean="0"/>
                        <a:t> should not count unless we get to count our cattle</a:t>
                      </a:r>
                      <a:endParaRPr lang="en-US" dirty="0"/>
                    </a:p>
                  </a:txBody>
                  <a:tcPr anchor="ctr"/>
                </a:tc>
              </a:tr>
              <a:tr h="12304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Count slaves for Taxes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5181600"/>
            <a:ext cx="868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	The </a:t>
            </a:r>
            <a:r>
              <a:rPr lang="en-US" sz="2400" dirty="0" smtClean="0">
                <a:solidFill>
                  <a:srgbClr val="FF0000"/>
                </a:solidFill>
              </a:rPr>
              <a:t>Three-fifths Compromise </a:t>
            </a:r>
            <a:r>
              <a:rPr lang="en-US" sz="2400" dirty="0" smtClean="0"/>
              <a:t>called for each slave to count as 3/5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of a person for both representation and tax purposes.  Temporarily defused tensions between North &amp; South.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Compromise and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600200"/>
            <a:ext cx="8646459" cy="1905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The Framers assigned a high priority to solving economic issues, and did this by allowing the central government greater economic powers.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Looking in Article I, Section 8 	(</a:t>
            </a:r>
            <a:r>
              <a:rPr lang="en-US" sz="1900" dirty="0" smtClean="0">
                <a:solidFill>
                  <a:srgbClr val="FF0000"/>
                </a:solidFill>
              </a:rPr>
              <a:t>Red Book page 568</a:t>
            </a:r>
            <a:r>
              <a:rPr lang="en-US" dirty="0" smtClean="0"/>
              <a:t>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48037719"/>
              </p:ext>
            </p:extLst>
          </p:nvPr>
        </p:nvGraphicFramePr>
        <p:xfrm>
          <a:off x="609600" y="3657600"/>
          <a:ext cx="8001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Congress was</a:t>
                      </a:r>
                      <a:r>
                        <a:rPr lang="en-US" baseline="0" dirty="0" smtClean="0"/>
                        <a:t> given the power to:  Found in Article I, Section 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Obtain</a:t>
                      </a:r>
                      <a:r>
                        <a:rPr lang="en-US" baseline="0" dirty="0" smtClean="0"/>
                        <a:t> revenue through taxing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Pay debts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Coin Money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Regulate interstate and foreign</a:t>
                      </a:r>
                      <a:r>
                        <a:rPr lang="en-US" baseline="0" dirty="0" smtClean="0"/>
                        <a:t> commerce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Establish uniform laws of bankruptcy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Punish counterfeiting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Establish</a:t>
                      </a:r>
                      <a:r>
                        <a:rPr lang="en-US" baseline="0" dirty="0" smtClean="0"/>
                        <a:t> post offices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6321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Compromise and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600200"/>
            <a:ext cx="8646459" cy="19050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The Framers also agreed on the importance of safeguarding individual rights.</a:t>
            </a:r>
          </a:p>
          <a:p>
            <a:pPr algn="just"/>
            <a:endParaRPr lang="en-US" sz="1800" dirty="0"/>
          </a:p>
          <a:p>
            <a:pPr algn="just"/>
            <a:r>
              <a:rPr lang="en-US" dirty="0" smtClean="0"/>
              <a:t>In what way does the Constitution protect our freedoms.</a:t>
            </a:r>
          </a:p>
          <a:p>
            <a:pPr marL="0" indent="0" algn="just">
              <a:buNone/>
            </a:pPr>
            <a:endParaRPr lang="en-US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8614640"/>
              </p:ext>
            </p:extLst>
          </p:nvPr>
        </p:nvGraphicFramePr>
        <p:xfrm>
          <a:off x="609600" y="3581400"/>
          <a:ext cx="8001000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0"/>
              </a:tblGrid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Protections</a:t>
                      </a:r>
                      <a:r>
                        <a:rPr lang="en-US" baseline="0" dirty="0" smtClean="0"/>
                        <a:t> of individual rights</a:t>
                      </a:r>
                      <a:endParaRPr lang="en-US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Prohibits</a:t>
                      </a:r>
                      <a:r>
                        <a:rPr lang="en-US" baseline="0" dirty="0" smtClean="0"/>
                        <a:t> the suspension of </a:t>
                      </a:r>
                      <a:r>
                        <a:rPr lang="en-US" baseline="0" dirty="0" err="1" smtClean="0"/>
                        <a:t>habeaus</a:t>
                      </a:r>
                      <a:r>
                        <a:rPr lang="en-US" baseline="0" dirty="0" smtClean="0"/>
                        <a:t> corpus</a:t>
                      </a:r>
                      <a:endParaRPr lang="en-US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Prohibits Congress from passing</a:t>
                      </a:r>
                      <a:r>
                        <a:rPr lang="en-US" baseline="0" dirty="0" smtClean="0"/>
                        <a:t> bills of attainder</a:t>
                      </a:r>
                      <a:endParaRPr lang="en-US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Prohibits</a:t>
                      </a:r>
                      <a:r>
                        <a:rPr lang="en-US" baseline="0" dirty="0" smtClean="0"/>
                        <a:t> Congress, or state, from passing ex post facto laws</a:t>
                      </a:r>
                      <a:endParaRPr lang="en-US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Upholds</a:t>
                      </a:r>
                      <a:r>
                        <a:rPr lang="en-US" baseline="0" dirty="0" smtClean="0"/>
                        <a:t> the right to trial by jury in criminal cases</a:t>
                      </a:r>
                      <a:endParaRPr lang="en-US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Prohibits</a:t>
                      </a:r>
                      <a:r>
                        <a:rPr lang="en-US" baseline="0" dirty="0" smtClean="0"/>
                        <a:t> the use of religious qualifications for holding office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4132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Separation of Powers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057400"/>
            <a:ext cx="5181600" cy="4643437"/>
          </a:xfrm>
        </p:spPr>
        <p:txBody>
          <a:bodyPr>
            <a:normAutofit/>
          </a:bodyPr>
          <a:lstStyle/>
          <a:p>
            <a:r>
              <a:rPr lang="en-US" sz="2800" dirty="0"/>
              <a:t>Madison’s 3 </a:t>
            </a:r>
            <a:r>
              <a:rPr lang="en-US" sz="2800" dirty="0" smtClean="0"/>
              <a:t>branches</a:t>
            </a:r>
          </a:p>
          <a:p>
            <a:pPr lvl="1"/>
            <a:r>
              <a:rPr lang="en-US" dirty="0" smtClean="0"/>
              <a:t>Legislative = Congress</a:t>
            </a:r>
          </a:p>
          <a:p>
            <a:pPr lvl="1"/>
            <a:r>
              <a:rPr lang="en-US" dirty="0" smtClean="0"/>
              <a:t>Executive = President</a:t>
            </a:r>
          </a:p>
          <a:p>
            <a:pPr lvl="1"/>
            <a:r>
              <a:rPr lang="en-US" dirty="0" smtClean="0"/>
              <a:t>Judicial = Courts</a:t>
            </a:r>
          </a:p>
          <a:p>
            <a:endParaRPr lang="en-US" sz="2400" dirty="0"/>
          </a:p>
          <a:p>
            <a:r>
              <a:rPr lang="en-US" sz="2800" dirty="0"/>
              <a:t>Got this idea from Frenchman Baron de Montesquieu.</a:t>
            </a:r>
          </a:p>
          <a:p>
            <a:pPr lvl="1"/>
            <a:r>
              <a:rPr lang="en-US" sz="2400" dirty="0"/>
              <a:t>The Baron claimed that centralizing power was dangerous to the public welfare.</a:t>
            </a:r>
          </a:p>
        </p:txBody>
      </p:sp>
      <p:pic>
        <p:nvPicPr>
          <p:cNvPr id="29700" name="Picture 4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62600" y="2286000"/>
            <a:ext cx="3352800" cy="38814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292225" y="1090613"/>
            <a:ext cx="5357813" cy="4678362"/>
            <a:chOff x="0" y="0"/>
            <a:chExt cx="3375" cy="2947"/>
          </a:xfrm>
        </p:grpSpPr>
        <p:sp>
          <p:nvSpPr>
            <p:cNvPr id="34820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3375" cy="294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18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3375" cy="294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n-US"/>
                <a:t>  </a:t>
              </a:r>
              <a:r>
                <a:rPr lang="en-US" sz="25300"/>
                <a:t> </a:t>
              </a:r>
              <a:r>
                <a:rPr lang="en-US"/>
                <a:t>                                                                                  </a:t>
              </a:r>
            </a:p>
            <a:p>
              <a:pPr algn="ctr" eaLnBrk="0" hangingPunct="0"/>
              <a:endParaRPr lang="en-US"/>
            </a:p>
          </p:txBody>
        </p:sp>
      </p:grpSp>
      <p:pic>
        <p:nvPicPr>
          <p:cNvPr id="34819" name="Picture 3" descr="Diagram:  Branches of Governm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090612"/>
            <a:ext cx="8839200" cy="5614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5" name="Picture 5" descr="http://rds.yahoo.com/S=96062883/K=checks+and+balances+government/v=2/SID=e/l=IVS/SIG=12k4ac71n/EXP=1125425314/*-http%3A//www.judicial.state.ia.us/students/misc_files/image0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90600"/>
            <a:ext cx="88392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616</TotalTime>
  <Words>570</Words>
  <Application>Microsoft Office PowerPoint</Application>
  <PresentationFormat>On-screen Show (4:3)</PresentationFormat>
  <Paragraphs>114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Constitutional Underpinnings</vt:lpstr>
      <vt:lpstr>The Framers</vt:lpstr>
      <vt:lpstr>Compromise and Consensus</vt:lpstr>
      <vt:lpstr>Compromise and Consensus</vt:lpstr>
      <vt:lpstr>Compromise and Consensus</vt:lpstr>
      <vt:lpstr>Compromise and Consensus</vt:lpstr>
      <vt:lpstr>Separation of Powers</vt:lpstr>
      <vt:lpstr>Slide 8</vt:lpstr>
      <vt:lpstr>Slide 9</vt:lpstr>
      <vt:lpstr>Constitution vs Articles - FRQ</vt:lpstr>
      <vt:lpstr>Constitution vs Articles - Answer</vt:lpstr>
      <vt:lpstr>Constitution vs Articles - Answer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Constitutional Underpinnings</dc:title>
  <dc:creator>Chapman</dc:creator>
  <cp:lastModifiedBy>Chapman</cp:lastModifiedBy>
  <cp:revision>69</cp:revision>
  <dcterms:created xsi:type="dcterms:W3CDTF">2006-08-16T00:00:00Z</dcterms:created>
  <dcterms:modified xsi:type="dcterms:W3CDTF">2011-01-27T15:40:36Z</dcterms:modified>
</cp:coreProperties>
</file>