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67" r:id="rId2"/>
    <p:sldId id="268" r:id="rId3"/>
    <p:sldId id="269" r:id="rId4"/>
    <p:sldId id="270" r:id="rId5"/>
    <p:sldId id="272" r:id="rId6"/>
    <p:sldId id="273" r:id="rId7"/>
    <p:sldId id="271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BE4C7-8020-433C-8EEF-59DB30EB7756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1DC58-D844-4748-85DF-00151A67B7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755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ppocampus.org/course_locator?course=American%20Government&amp;lesson=35&amp;topic=1&amp;width=800&amp;height=684&amp;topicTitle=Significance%20of%20Free%20Speech&amp;skinPath=http://www.hippocampus.org/hippocampus.skins/default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Incorporation of the</a:t>
            </a:r>
            <a:br>
              <a:rPr lang="en-US" dirty="0" smtClean="0"/>
            </a:br>
            <a:r>
              <a:rPr lang="en-US" dirty="0" smtClean="0"/>
              <a:t>First Amendment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1569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Freedom of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4"/>
            <a:ext cx="4343400" cy="4785515"/>
          </a:xfrm>
        </p:spPr>
        <p:txBody>
          <a:bodyPr/>
          <a:lstStyle/>
          <a:p>
            <a:pPr algn="just"/>
            <a:r>
              <a:rPr lang="en-US" dirty="0" smtClean="0"/>
              <a:t>The Framers believed that the right to free speech is a fundamental natural right.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guarantees of free speech are intended to protect unpopular views and the right of the minority.</a:t>
            </a:r>
            <a:endParaRPr lang="en-US" dirty="0"/>
          </a:p>
        </p:txBody>
      </p:sp>
      <p:pic>
        <p:nvPicPr>
          <p:cNvPr id="5" name="Content Placeholder 4" descr="Free Speech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05000"/>
            <a:ext cx="4379034" cy="4495800"/>
          </a:xfrm>
        </p:spPr>
      </p:pic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05491" y="644236"/>
            <a:ext cx="93851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658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“Clear &amp; Present Danger”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Espionage Act of 1917 </a:t>
            </a:r>
            <a:r>
              <a:rPr lang="en-US" dirty="0" smtClean="0"/>
              <a:t>prevented forms of dissent that are harmful to the nation’s war effort.  Charles </a:t>
            </a:r>
            <a:r>
              <a:rPr lang="en-US" dirty="0" err="1" smtClean="0"/>
              <a:t>Schenck</a:t>
            </a:r>
            <a:r>
              <a:rPr lang="en-US" dirty="0" smtClean="0"/>
              <a:t> mailed 15,000 anti-war leaflets urging readers to resist the military draft.</a:t>
            </a:r>
          </a:p>
          <a:p>
            <a:pPr lvl="1" algn="just"/>
            <a:r>
              <a:rPr lang="en-US" i="1" dirty="0" err="1" smtClean="0"/>
              <a:t>Schenck</a:t>
            </a:r>
            <a:r>
              <a:rPr lang="en-US" i="1" dirty="0" smtClean="0"/>
              <a:t> v US (1919)</a:t>
            </a:r>
          </a:p>
          <a:p>
            <a:pPr lvl="2" algn="just"/>
            <a:r>
              <a:rPr lang="en-US" dirty="0" smtClean="0"/>
              <a:t>Every act depends on the circumstances </a:t>
            </a:r>
          </a:p>
          <a:p>
            <a:pPr lvl="3" algn="just"/>
            <a:r>
              <a:rPr lang="en-US" dirty="0" smtClean="0"/>
              <a:t>“Cannot yell fire in a theatre...”</a:t>
            </a:r>
          </a:p>
          <a:p>
            <a:pPr lvl="2" algn="just"/>
            <a:r>
              <a:rPr lang="en-US" dirty="0" smtClean="0"/>
              <a:t>Created a precedent that 1</a:t>
            </a:r>
            <a:r>
              <a:rPr lang="en-US" baseline="30000" dirty="0" smtClean="0"/>
              <a:t>st</a:t>
            </a:r>
            <a:r>
              <a:rPr lang="en-US" dirty="0" smtClean="0"/>
              <a:t> Amendment guarantees of free speech are not absolute.</a:t>
            </a:r>
          </a:p>
          <a:p>
            <a:pPr lvl="2" algn="just"/>
            <a:endParaRPr lang="en-US" sz="1200" dirty="0" smtClean="0"/>
          </a:p>
          <a:p>
            <a:pPr lvl="1" algn="just"/>
            <a:r>
              <a:rPr lang="en-US" i="1" dirty="0" smtClean="0"/>
              <a:t>Brandenburg v Ohio (1969) </a:t>
            </a:r>
          </a:p>
          <a:p>
            <a:pPr lvl="2">
              <a:lnSpc>
                <a:spcPct val="90000"/>
              </a:lnSpc>
            </a:pPr>
            <a:r>
              <a:rPr lang="en-US" sz="1900" dirty="0" smtClean="0"/>
              <a:t>advocacy (supporting the KKK is free speech)</a:t>
            </a:r>
          </a:p>
          <a:p>
            <a:pPr lvl="2">
              <a:lnSpc>
                <a:spcPct val="90000"/>
              </a:lnSpc>
            </a:pPr>
            <a:r>
              <a:rPr lang="en-US" sz="1900" dirty="0" smtClean="0"/>
              <a:t>advocacy is different than action (action = lawlessness)</a:t>
            </a:r>
          </a:p>
          <a:p>
            <a:pPr lvl="2" algn="just"/>
            <a:r>
              <a:rPr lang="en-US" sz="1900" dirty="0" smtClean="0"/>
              <a:t>Limited clear and present danger by ruling “government could punish only    if action directly inciting lawless action”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xmlns="" val="38953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Limits on Free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768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Libel and Slander</a:t>
            </a:r>
          </a:p>
          <a:p>
            <a:pPr marL="1154430" lvl="2" indent="-514350"/>
            <a:r>
              <a:rPr lang="en-US" dirty="0" smtClean="0">
                <a:solidFill>
                  <a:srgbClr val="FF0000"/>
                </a:solidFill>
              </a:rPr>
              <a:t>Libel</a:t>
            </a:r>
            <a:r>
              <a:rPr lang="en-US" dirty="0" smtClean="0"/>
              <a:t> = written defamation and </a:t>
            </a:r>
            <a:r>
              <a:rPr lang="en-US" dirty="0" smtClean="0">
                <a:solidFill>
                  <a:srgbClr val="FF0000"/>
                </a:solidFill>
              </a:rPr>
              <a:t>Slander</a:t>
            </a:r>
            <a:r>
              <a:rPr lang="en-US" dirty="0" smtClean="0"/>
              <a:t> = spoken defamation</a:t>
            </a:r>
          </a:p>
          <a:p>
            <a:pPr marL="880110" lvl="1" indent="-514350"/>
            <a:r>
              <a:rPr lang="en-US" i="1" dirty="0" smtClean="0"/>
              <a:t>New York Times v Sullivan (1964)</a:t>
            </a:r>
          </a:p>
          <a:p>
            <a:pPr marL="1154430" lvl="2" indent="-514350"/>
            <a:r>
              <a:rPr lang="en-US" dirty="0" smtClean="0"/>
              <a:t>Ruled that statements about public figures are libelous only when both false and purposely malicious.</a:t>
            </a:r>
          </a:p>
          <a:p>
            <a:pPr marL="1154430" lvl="2" indent="-514350"/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Obscenity</a:t>
            </a:r>
          </a:p>
          <a:p>
            <a:pPr marL="880110" lvl="1" indent="-514350"/>
            <a:r>
              <a:rPr lang="en-US" i="1" dirty="0" smtClean="0"/>
              <a:t>Roth v US (1957)</a:t>
            </a:r>
          </a:p>
          <a:p>
            <a:pPr marL="1154430" lvl="2" indent="-514350"/>
            <a:r>
              <a:rPr lang="en-US" dirty="0" smtClean="0"/>
              <a:t>Obscenity is not protected by free speech or press</a:t>
            </a:r>
          </a:p>
          <a:p>
            <a:pPr marL="880110" lvl="1" indent="-514350"/>
            <a:r>
              <a:rPr lang="en-US" i="1" dirty="0" smtClean="0"/>
              <a:t>Miller v California (1973)</a:t>
            </a:r>
          </a:p>
          <a:p>
            <a:pPr marL="1154430" lvl="2" indent="-514350"/>
            <a:r>
              <a:rPr lang="en-US" dirty="0" smtClean="0"/>
              <a:t>The Court set a list of test for obscenity, but it is up to each community to implement these tests.</a:t>
            </a:r>
          </a:p>
          <a:p>
            <a:pPr marL="880110" lvl="1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99466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Limits on Free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4876800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en-US" u="sng" dirty="0" smtClean="0"/>
              <a:t>Symbolic Speech</a:t>
            </a:r>
          </a:p>
          <a:p>
            <a:pPr marL="880110" lvl="1" indent="-514350"/>
            <a:r>
              <a:rPr lang="en-US" i="1" dirty="0" smtClean="0"/>
              <a:t>Tinker v Des Moines (1969)</a:t>
            </a:r>
          </a:p>
          <a:p>
            <a:pPr marL="1154430" lvl="2" indent="-514350"/>
            <a:r>
              <a:rPr lang="en-US" dirty="0" smtClean="0">
                <a:solidFill>
                  <a:srgbClr val="FF0000"/>
                </a:solidFill>
              </a:rPr>
              <a:t>Symbolic speech </a:t>
            </a:r>
            <a:r>
              <a:rPr lang="en-US" dirty="0" smtClean="0"/>
              <a:t>is protected by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freedoms and “students and teachers do not shed their constitutional rights… at the school house gate.”</a:t>
            </a:r>
          </a:p>
          <a:p>
            <a:pPr marL="1154430" lvl="2" indent="-514350"/>
            <a:endParaRPr lang="en-US" dirty="0" smtClean="0"/>
          </a:p>
          <a:p>
            <a:pPr marL="880110" lvl="1" indent="-514350"/>
            <a:r>
              <a:rPr lang="en-US" i="1" dirty="0" smtClean="0"/>
              <a:t>Texas v Johnson (1989)</a:t>
            </a:r>
          </a:p>
          <a:p>
            <a:pPr marL="1154430" lvl="2" indent="-514350"/>
            <a:r>
              <a:rPr lang="en-US" dirty="0" smtClean="0"/>
              <a:t>The court ruled that flag burning is a form of symbolic speech and is protected.</a:t>
            </a:r>
          </a:p>
          <a:p>
            <a:pPr marL="1154430" lvl="2" indent="-514350"/>
            <a:r>
              <a:rPr lang="en-US" dirty="0" smtClean="0"/>
              <a:t>The court has since ruled that the 1</a:t>
            </a:r>
            <a:r>
              <a:rPr lang="en-US" baseline="30000" dirty="0" smtClean="0"/>
              <a:t>st</a:t>
            </a:r>
            <a:r>
              <a:rPr lang="en-US" dirty="0" smtClean="0"/>
              <a:t> Amendment does not protect actions intended to incite illegal actions.</a:t>
            </a:r>
          </a:p>
          <a:p>
            <a:pPr marL="880110" lvl="1" indent="-514350"/>
            <a:endParaRPr lang="en-US" dirty="0" smtClean="0"/>
          </a:p>
          <a:p>
            <a:pPr marL="880110" lvl="1" indent="-514350"/>
            <a:endParaRPr lang="en-US" dirty="0" smtClean="0"/>
          </a:p>
          <a:p>
            <a:pPr marL="880110" lvl="1" indent="-51435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973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First Amendment</a:t>
            </a:r>
            <a:br>
              <a:rPr lang="en-US" dirty="0" smtClean="0"/>
            </a:br>
            <a:r>
              <a:rPr lang="en-US" dirty="0" smtClean="0"/>
              <a:t>Freedom of the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374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Prior Restraint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Prior Restraint </a:t>
            </a:r>
            <a:r>
              <a:rPr lang="en-US" dirty="0" smtClean="0"/>
              <a:t>is the attempt to limit freedom of the press by preventing material from being printed; thus, a form of censorship.  Both of these cases tests the idea of prior restraint.</a:t>
            </a:r>
          </a:p>
          <a:p>
            <a:pPr lvl="1"/>
            <a:r>
              <a:rPr lang="en-US" i="1" dirty="0" smtClean="0"/>
              <a:t>New York Times Co. v US (1971)</a:t>
            </a:r>
          </a:p>
          <a:p>
            <a:pPr lvl="2"/>
            <a:r>
              <a:rPr lang="en-US" dirty="0" smtClean="0"/>
              <a:t>Court allowed printing of Pentagon Papers                                  because they could not find any harm</a:t>
            </a:r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pPr lvl="1"/>
            <a:endParaRPr lang="en-US" sz="800" dirty="0" smtClean="0"/>
          </a:p>
          <a:p>
            <a:pPr lvl="4"/>
            <a:r>
              <a:rPr lang="en-US" sz="2400" i="1" dirty="0" smtClean="0"/>
              <a:t>Hazelwood v </a:t>
            </a:r>
            <a:r>
              <a:rPr lang="en-US" sz="2400" i="1" dirty="0" err="1" smtClean="0"/>
              <a:t>Kuhlmeier</a:t>
            </a:r>
            <a:r>
              <a:rPr lang="en-US" sz="2400" i="1" dirty="0" smtClean="0"/>
              <a:t> </a:t>
            </a:r>
            <a:r>
              <a:rPr lang="en-US" sz="2800" i="1" dirty="0" smtClean="0"/>
              <a:t>(1988)</a:t>
            </a:r>
          </a:p>
          <a:p>
            <a:pPr lvl="5"/>
            <a:r>
              <a:rPr lang="en-US" sz="2100" dirty="0" smtClean="0"/>
              <a:t>School administrators can exercise censorship in school sponsor activities</a:t>
            </a:r>
            <a:r>
              <a:rPr lang="en-US" dirty="0" smtClean="0"/>
              <a:t>.</a:t>
            </a:r>
          </a:p>
        </p:txBody>
      </p:sp>
      <p:pic>
        <p:nvPicPr>
          <p:cNvPr id="4" name="Picture 7" descr="http://www.allhatnocattle.net/w%20cens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77000" y="2971800"/>
            <a:ext cx="2209800" cy="2607564"/>
          </a:xfrm>
          <a:prstGeom prst="rect">
            <a:avLst/>
          </a:prstGeom>
          <a:noFill/>
          <a:ln/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029199"/>
            <a:ext cx="1371600" cy="1828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045990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Freedom of Religion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3962400" cy="659352"/>
          </a:xfrm>
        </p:spPr>
        <p:txBody>
          <a:bodyPr/>
          <a:lstStyle/>
          <a:p>
            <a:pPr algn="ctr"/>
            <a:r>
              <a:rPr lang="en-US" dirty="0" smtClean="0"/>
              <a:t>The Establishment Clause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The Free Exercise Clause</a:t>
            </a:r>
            <a:endParaRPr lang="en-US" dirty="0"/>
          </a:p>
        </p:txBody>
      </p:sp>
      <p:pic>
        <p:nvPicPr>
          <p:cNvPr id="8" name="Content Placeholder 7" descr="Church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514600"/>
            <a:ext cx="3810000" cy="3766344"/>
          </a:xfrm>
        </p:spPr>
      </p:pic>
      <p:cxnSp>
        <p:nvCxnSpPr>
          <p:cNvPr id="10" name="Straight Connector 9"/>
          <p:cNvCxnSpPr/>
          <p:nvPr/>
        </p:nvCxnSpPr>
        <p:spPr>
          <a:xfrm rot="5400000">
            <a:off x="2400300" y="4076700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2400" y="63246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Which one of these religious freedoms is the most important to you?</a:t>
            </a:r>
            <a:endParaRPr lang="en-US" dirty="0"/>
          </a:p>
        </p:txBody>
      </p:sp>
      <p:pic>
        <p:nvPicPr>
          <p:cNvPr id="14" name="Content Placeholder 13" descr="Establishment Clause.jpg"/>
          <p:cNvPicPr>
            <a:picLocks noGrp="1" noChangeAspect="1"/>
          </p:cNvPicPr>
          <p:nvPr>
            <p:ph sz="quarter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" y="2667000"/>
            <a:ext cx="3886200" cy="3505200"/>
          </a:xfrm>
        </p:spPr>
      </p:pic>
    </p:spTree>
    <p:extLst>
      <p:ext uri="{BB962C8B-B14F-4D97-AF65-F5344CB8AC3E}">
        <p14:creationId xmlns:p14="http://schemas.microsoft.com/office/powerpoint/2010/main" xmlns="" val="26546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The Establishment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5"/>
            <a:ext cx="4495800" cy="4434840"/>
          </a:xfrm>
        </p:spPr>
        <p:txBody>
          <a:bodyPr/>
          <a:lstStyle/>
          <a:p>
            <a:pPr algn="just"/>
            <a:r>
              <a:rPr lang="en-US" dirty="0" smtClean="0"/>
              <a:t>Jefferson wrote that this clause created “a wall of </a:t>
            </a:r>
            <a:r>
              <a:rPr lang="en-US" dirty="0" smtClean="0">
                <a:solidFill>
                  <a:srgbClr val="FF0000"/>
                </a:solidFill>
              </a:rPr>
              <a:t>separation between Church and State</a:t>
            </a:r>
            <a:r>
              <a:rPr lang="en-US" dirty="0" smtClean="0"/>
              <a:t>”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Forbids the government from supporting any  particular  religion. </a:t>
            </a:r>
            <a:endParaRPr lang="en-US" dirty="0"/>
          </a:p>
        </p:txBody>
      </p:sp>
      <p:pic>
        <p:nvPicPr>
          <p:cNvPr id="5" name="Content Placeholder 6" descr="Separation of Church and Stat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47260" y="2057400"/>
            <a:ext cx="3840480" cy="4191000"/>
          </a:xfrm>
        </p:spPr>
      </p:pic>
    </p:spTree>
    <p:extLst>
      <p:ext uri="{BB962C8B-B14F-4D97-AF65-F5344CB8AC3E}">
        <p14:creationId xmlns:p14="http://schemas.microsoft.com/office/powerpoint/2010/main" xmlns="" val="65579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Free Exercise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920085"/>
            <a:ext cx="8763000" cy="1127915"/>
          </a:xfrm>
        </p:spPr>
        <p:txBody>
          <a:bodyPr/>
          <a:lstStyle/>
          <a:p>
            <a:pPr algn="just"/>
            <a:r>
              <a:rPr lang="en-US" dirty="0" smtClean="0"/>
              <a:t>Prohibits the government from interfering  with the practice of religion.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3800" y="2442227"/>
            <a:ext cx="3581400" cy="4415773"/>
          </a:xfrm>
        </p:spPr>
      </p:pic>
    </p:spTree>
    <p:extLst>
      <p:ext uri="{BB962C8B-B14F-4D97-AF65-F5344CB8AC3E}">
        <p14:creationId xmlns:p14="http://schemas.microsoft.com/office/powerpoint/2010/main" xmlns="" val="358116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The Establishment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School prayer</a:t>
            </a:r>
          </a:p>
          <a:p>
            <a:pPr lvl="1"/>
            <a:r>
              <a:rPr lang="en-US" i="1" dirty="0" smtClean="0"/>
              <a:t>Engle v Vitale (1962)</a:t>
            </a:r>
          </a:p>
          <a:p>
            <a:pPr lvl="2" algn="just"/>
            <a:r>
              <a:rPr lang="en-US" dirty="0" smtClean="0"/>
              <a:t>State sponsored prayer violated the Establishment Clause and “breaks the constitutional wall of separation between Church and State.”</a:t>
            </a:r>
          </a:p>
          <a:p>
            <a:pPr lvl="1" algn="just"/>
            <a:r>
              <a:rPr lang="en-US" i="1" dirty="0" smtClean="0"/>
              <a:t>Wallace v </a:t>
            </a:r>
            <a:r>
              <a:rPr lang="en-US" i="1" dirty="0" err="1" smtClean="0"/>
              <a:t>Jaffree</a:t>
            </a:r>
            <a:r>
              <a:rPr lang="en-US" i="1" dirty="0" smtClean="0"/>
              <a:t> (1985)</a:t>
            </a:r>
          </a:p>
          <a:p>
            <a:pPr lvl="2" algn="just"/>
            <a:r>
              <a:rPr lang="en-US" dirty="0" smtClean="0"/>
              <a:t>Ruled that moment of  silence was unconstitutional if intended for prayer.</a:t>
            </a:r>
          </a:p>
          <a:p>
            <a:pPr lvl="2" algn="just"/>
            <a:endParaRPr lang="en-US" dirty="0" smtClean="0"/>
          </a:p>
          <a:p>
            <a:pPr algn="just"/>
            <a:r>
              <a:rPr lang="en-US" dirty="0" smtClean="0"/>
              <a:t>Aid to parochial schools</a:t>
            </a:r>
          </a:p>
          <a:p>
            <a:pPr lvl="1" algn="just"/>
            <a:r>
              <a:rPr lang="en-US" i="1" dirty="0" smtClean="0"/>
              <a:t>Lemon v </a:t>
            </a:r>
            <a:r>
              <a:rPr lang="en-US" i="1" dirty="0" err="1" smtClean="0"/>
              <a:t>Kurtzman</a:t>
            </a:r>
            <a:r>
              <a:rPr lang="en-US" i="1" dirty="0" smtClean="0"/>
              <a:t> (1971)</a:t>
            </a:r>
          </a:p>
          <a:p>
            <a:pPr lvl="2" algn="just"/>
            <a:r>
              <a:rPr lang="en-US" dirty="0" smtClean="0"/>
              <a:t>Aid to church-related schools must meet the “Lemon Test” by passing these 3 test</a:t>
            </a:r>
          </a:p>
          <a:p>
            <a:pPr marL="1435608" lvl="3" indent="-457200" algn="just">
              <a:buFont typeface="+mj-lt"/>
              <a:buAutoNum type="arabicPeriod"/>
            </a:pPr>
            <a:r>
              <a:rPr lang="en-US" dirty="0" smtClean="0"/>
              <a:t>Must have secular purpose</a:t>
            </a:r>
          </a:p>
          <a:p>
            <a:pPr marL="1435608" lvl="3" indent="-457200" algn="just">
              <a:buFont typeface="+mj-lt"/>
              <a:buAutoNum type="arabicPeriod"/>
            </a:pPr>
            <a:r>
              <a:rPr lang="en-US" dirty="0" smtClean="0"/>
              <a:t>Government can neither advance nor inhibit religion</a:t>
            </a:r>
          </a:p>
          <a:p>
            <a:pPr marL="1435608" lvl="3" indent="-457200" algn="just">
              <a:buFont typeface="+mj-lt"/>
              <a:buAutoNum type="arabicPeriod"/>
            </a:pPr>
            <a:r>
              <a:rPr lang="en-US" dirty="0" smtClean="0"/>
              <a:t>Government action must not foster “excessive entanglement” between government and religion.</a:t>
            </a:r>
          </a:p>
          <a:p>
            <a:pPr lvl="3" algn="just">
              <a:buNone/>
            </a:pPr>
            <a:endParaRPr lang="en-US" dirty="0"/>
          </a:p>
        </p:txBody>
      </p:sp>
      <p:pic>
        <p:nvPicPr>
          <p:cNvPr id="4" name="Picture 1031" descr="http://www.humorbg.com/Karikaturi/4eren%20humor/lem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467600" y="5181600"/>
            <a:ext cx="1223592" cy="914400"/>
          </a:xfrm>
          <a:prstGeom prst="rect">
            <a:avLst/>
          </a:prstGeom>
          <a:noFill/>
          <a:ln/>
        </p:spPr>
      </p:pic>
    </p:spTree>
    <p:extLst>
      <p:ext uri="{BB962C8B-B14F-4D97-AF65-F5344CB8AC3E}">
        <p14:creationId xmlns:p14="http://schemas.microsoft.com/office/powerpoint/2010/main" xmlns="" val="37134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/>
              <a:t>The Free Exercise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86800" cy="48768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This clause guarantees each person the right to believe what they want; however, a religion cannot make an act legal that would otherwise be illegal.</a:t>
            </a:r>
          </a:p>
          <a:p>
            <a:pPr lvl="1" algn="just"/>
            <a:r>
              <a:rPr lang="en-US" i="1" dirty="0" smtClean="0"/>
              <a:t>Oregon v Smith (1990)</a:t>
            </a:r>
          </a:p>
          <a:p>
            <a:pPr lvl="2" algn="just"/>
            <a:r>
              <a:rPr lang="en-US" dirty="0" smtClean="0"/>
              <a:t>Outlawed illegal drugs to be used for </a:t>
            </a:r>
          </a:p>
          <a:p>
            <a:pPr lvl="2" algn="just">
              <a:buNone/>
            </a:pPr>
            <a:r>
              <a:rPr lang="en-US" dirty="0" smtClean="0"/>
              <a:t>		religious practices</a:t>
            </a:r>
          </a:p>
          <a:p>
            <a:pPr algn="just"/>
            <a:endParaRPr lang="en-US" sz="1900" dirty="0" smtClean="0"/>
          </a:p>
          <a:p>
            <a:pPr algn="just"/>
            <a:r>
              <a:rPr lang="en-US" dirty="0" smtClean="0"/>
              <a:t>Limits on Free Exercise: </a:t>
            </a:r>
          </a:p>
          <a:p>
            <a:pPr lvl="1" algn="just"/>
            <a:r>
              <a:rPr lang="en-US" i="1" dirty="0" smtClean="0"/>
              <a:t>Reynolds v US (1879)</a:t>
            </a:r>
          </a:p>
          <a:p>
            <a:pPr lvl="2" algn="just"/>
            <a:r>
              <a:rPr lang="en-US" dirty="0" smtClean="0"/>
              <a:t>Supreme court ruled polygamy was unconstitutional because “beliefs would be superior to the law of the land.”</a:t>
            </a:r>
          </a:p>
          <a:p>
            <a:pPr lvl="1" algn="just"/>
            <a:r>
              <a:rPr lang="en-US" dirty="0" smtClean="0"/>
              <a:t>Wisconsin v Yoder ()</a:t>
            </a:r>
          </a:p>
          <a:p>
            <a:pPr lvl="2" algn="just"/>
            <a:r>
              <a:rPr lang="en-US" dirty="0" smtClean="0"/>
              <a:t>Amish people can remove children from school for religious purposes.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696200" y="4101105"/>
            <a:ext cx="1371600" cy="1244009"/>
          </a:xfrm>
          <a:prstGeom prst="rect">
            <a:avLst/>
          </a:prstGeom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667000"/>
            <a:ext cx="1630164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614553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964" y="467207"/>
            <a:ext cx="8721436" cy="8199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First Amendment (Religion) - FRQ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First Amendment contains two clauses relating to the freedom of religion.</a:t>
            </a:r>
          </a:p>
          <a:p>
            <a:pPr marL="0" indent="0">
              <a:buNone/>
            </a:pPr>
            <a:endParaRPr lang="en-US" sz="9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US" sz="2000" dirty="0" smtClean="0"/>
              <a:t>For each of the following cases, identify the First Amendment clause upon which the US Supreme Court based its decision and describe the court’s decision in </a:t>
            </a:r>
            <a:r>
              <a:rPr lang="en-US" sz="2000" smtClean="0"/>
              <a:t>that case.</a:t>
            </a:r>
            <a:endParaRPr lang="en-US" sz="2000" dirty="0" smtClean="0"/>
          </a:p>
          <a:p>
            <a:pPr lvl="2"/>
            <a:r>
              <a:rPr lang="en-US" sz="1700" dirty="0" smtClean="0"/>
              <a:t>Engle v Vital </a:t>
            </a:r>
          </a:p>
          <a:p>
            <a:pPr lvl="2"/>
            <a:r>
              <a:rPr lang="en-US" sz="1700" dirty="0" smtClean="0"/>
              <a:t>Reynolds v US</a:t>
            </a:r>
          </a:p>
          <a:p>
            <a:pPr lvl="2"/>
            <a:r>
              <a:rPr lang="en-US" sz="1700" dirty="0" smtClean="0"/>
              <a:t>Oregon v Smith</a:t>
            </a:r>
          </a:p>
          <a:p>
            <a:pPr lvl="2"/>
            <a:r>
              <a:rPr lang="en-US" sz="1700" dirty="0" smtClean="0"/>
              <a:t>Lemon v </a:t>
            </a:r>
            <a:r>
              <a:rPr lang="en-US" sz="1700" dirty="0" err="1" smtClean="0"/>
              <a:t>Kurtzman</a:t>
            </a:r>
            <a:endParaRPr lang="en-US" sz="1700" dirty="0" smtClean="0"/>
          </a:p>
          <a:p>
            <a:pPr lvl="2"/>
            <a:endParaRPr lang="en-US" sz="1700" dirty="0" smtClean="0"/>
          </a:p>
          <a:p>
            <a:pPr marL="850392" lvl="1" indent="-457200">
              <a:buFont typeface="+mj-lt"/>
              <a:buAutoNum type="alphaLcParenR"/>
            </a:pPr>
            <a:r>
              <a:rPr lang="en-US" sz="2000" dirty="0" smtClean="0"/>
              <a:t>Many of the Supreme Court decisions have caused controversy in the United States.  Describe two ways in which other political institutions might limit the impact of those decisions.</a:t>
            </a:r>
          </a:p>
        </p:txBody>
      </p:sp>
    </p:spTree>
    <p:extLst>
      <p:ext uri="{BB962C8B-B14F-4D97-AF65-F5344CB8AC3E}">
        <p14:creationId xmlns:p14="http://schemas.microsoft.com/office/powerpoint/2010/main" xmlns="" val="55171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3200"/>
            <a:ext cx="7772400" cy="1362456"/>
          </a:xfrm>
        </p:spPr>
        <p:txBody>
          <a:bodyPr/>
          <a:lstStyle/>
          <a:p>
            <a:pPr algn="ctr"/>
            <a:r>
              <a:rPr lang="en-US" dirty="0" smtClean="0"/>
              <a:t>First Amendment</a:t>
            </a:r>
            <a:br>
              <a:rPr lang="en-US" dirty="0" smtClean="0"/>
            </a:br>
            <a:r>
              <a:rPr lang="en-US" dirty="0" smtClean="0"/>
              <a:t>Freedom of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728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 out your Court Case Notecards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11238353"/>
              </p:ext>
            </p:extLst>
          </p:nvPr>
        </p:nvGraphicFramePr>
        <p:xfrm>
          <a:off x="152400" y="1523999"/>
          <a:ext cx="8839200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200"/>
                <a:gridCol w="1727200"/>
                <a:gridCol w="1447800"/>
                <a:gridCol w="1447800"/>
                <a:gridCol w="1371600"/>
                <a:gridCol w="1371600"/>
              </a:tblGrid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</a:t>
                      </a:r>
                      <a:r>
                        <a:rPr lang="en-US" baseline="0" dirty="0" smtClean="0"/>
                        <a:t> Supremacy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Incorporation</a:t>
                      </a:r>
                      <a:r>
                        <a:rPr lang="en-US" baseline="0" dirty="0" smtClean="0"/>
                        <a:t> Doctrine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Freedom </a:t>
                      </a:r>
                      <a:r>
                        <a:rPr lang="en-US" baseline="0" dirty="0" smtClean="0"/>
                        <a:t> of Speech and Press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Freedom </a:t>
                      </a:r>
                      <a:r>
                        <a:rPr lang="en-US" baseline="0" dirty="0" smtClean="0"/>
                        <a:t> of   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Rights</a:t>
                      </a:r>
                      <a:r>
                        <a:rPr lang="en-US" baseline="0" dirty="0" smtClean="0"/>
                        <a:t> of the Accused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Rights </a:t>
                      </a:r>
                    </a:p>
                    <a:p>
                      <a:pPr algn="ctr"/>
                      <a:r>
                        <a:rPr lang="en-US" dirty="0" smtClean="0"/>
                        <a:t>to</a:t>
                      </a:r>
                    </a:p>
                    <a:p>
                      <a:pPr algn="ctr"/>
                      <a:r>
                        <a:rPr lang="en-US" dirty="0" smtClean="0"/>
                        <a:t>Privacy</a:t>
                      </a:r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Marbury </a:t>
                      </a:r>
                    </a:p>
                    <a:p>
                      <a:pPr algn="ctr"/>
                      <a:r>
                        <a:rPr lang="en-US" dirty="0" smtClean="0"/>
                        <a:t>v</a:t>
                      </a:r>
                    </a:p>
                    <a:p>
                      <a:pPr algn="ctr"/>
                      <a:r>
                        <a:rPr lang="en-US" dirty="0" smtClean="0"/>
                        <a:t>Madison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Barron</a:t>
                      </a:r>
                    </a:p>
                    <a:p>
                      <a:pPr algn="ctr"/>
                      <a:r>
                        <a:rPr lang="en-US" dirty="0" smtClean="0"/>
                        <a:t>v</a:t>
                      </a:r>
                    </a:p>
                    <a:p>
                      <a:pPr algn="ctr"/>
                      <a:r>
                        <a:rPr lang="en-US" dirty="0" smtClean="0"/>
                        <a:t>Baltimore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McCulloch </a:t>
                      </a:r>
                    </a:p>
                    <a:p>
                      <a:pPr algn="ctr"/>
                      <a:r>
                        <a:rPr lang="en-US" dirty="0" smtClean="0"/>
                        <a:t>v</a:t>
                      </a:r>
                    </a:p>
                    <a:p>
                      <a:pPr algn="ctr"/>
                      <a:r>
                        <a:rPr lang="en-US" dirty="0" smtClean="0"/>
                        <a:t>Maryland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Gitlow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v</a:t>
                      </a:r>
                    </a:p>
                    <a:p>
                      <a:pPr algn="ctr"/>
                      <a:r>
                        <a:rPr lang="en-US" dirty="0" smtClean="0"/>
                        <a:t>New</a:t>
                      </a:r>
                      <a:r>
                        <a:rPr lang="en-US" baseline="0" dirty="0" smtClean="0"/>
                        <a:t> York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Gibbons</a:t>
                      </a:r>
                    </a:p>
                    <a:p>
                      <a:pPr algn="ctr"/>
                      <a:r>
                        <a:rPr lang="en-US" dirty="0" smtClean="0"/>
                        <a:t>v</a:t>
                      </a:r>
                    </a:p>
                    <a:p>
                      <a:pPr algn="ctr"/>
                      <a:r>
                        <a:rPr lang="en-US" dirty="0" smtClean="0"/>
                        <a:t>Ogden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103632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770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971</TotalTime>
  <Words>748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Incorporation of the First Amendment</vt:lpstr>
      <vt:lpstr>Freedom of Religion</vt:lpstr>
      <vt:lpstr>The Establishment Clause</vt:lpstr>
      <vt:lpstr>Free Exercise Clause</vt:lpstr>
      <vt:lpstr>The Establishment Clause</vt:lpstr>
      <vt:lpstr>The Free Exercise Clause</vt:lpstr>
      <vt:lpstr>First Amendment (Religion) - FRQ</vt:lpstr>
      <vt:lpstr>First Amendment Freedom of Speech</vt:lpstr>
      <vt:lpstr>Get out your Court Case Notecards</vt:lpstr>
      <vt:lpstr>Freedom of Speech</vt:lpstr>
      <vt:lpstr>The “Clear &amp; Present Danger” Test</vt:lpstr>
      <vt:lpstr>Limits on Free Speech</vt:lpstr>
      <vt:lpstr>Limits on Free Speech</vt:lpstr>
      <vt:lpstr>First Amendment Freedom of the Press</vt:lpstr>
      <vt:lpstr>Prior Restraint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Underpinnings</dc:title>
  <dc:creator>Chapman</dc:creator>
  <cp:lastModifiedBy>AllanChapman</cp:lastModifiedBy>
  <cp:revision>109</cp:revision>
  <dcterms:created xsi:type="dcterms:W3CDTF">2006-08-16T00:00:00Z</dcterms:created>
  <dcterms:modified xsi:type="dcterms:W3CDTF">2014-02-11T13:43:34Z</dcterms:modified>
</cp:coreProperties>
</file>