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8" r:id="rId3"/>
    <p:sldId id="269" r:id="rId4"/>
    <p:sldId id="272" r:id="rId5"/>
    <p:sldId id="271" r:id="rId6"/>
    <p:sldId id="27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1/28/2014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09625" y="2214563"/>
            <a:ext cx="3902075" cy="3881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64100" y="2214563"/>
            <a:ext cx="3903663" cy="3881437"/>
          </a:xfrm>
        </p:spPr>
        <p:txBody>
          <a:bodyPr/>
          <a:lstStyle/>
          <a:p>
            <a:endParaRPr lang="en-US"/>
          </a:p>
        </p:txBody>
      </p:sp>
      <p:sp>
        <p:nvSpPr>
          <p:cNvPr id="5" name="Date Placeholder 4"/>
          <p:cNvSpPr>
            <a:spLocks noGrp="1"/>
          </p:cNvSpPr>
          <p:nvPr>
            <p:ph type="dt" sz="half" idx="10"/>
          </p:nvPr>
        </p:nvSpPr>
        <p:spPr>
          <a:xfrm>
            <a:off x="809625" y="6373813"/>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32138" y="6376988"/>
            <a:ext cx="30861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89713" y="6376988"/>
            <a:ext cx="2193925" cy="457200"/>
          </a:xfrm>
        </p:spPr>
        <p:txBody>
          <a:bodyPr/>
          <a:lstStyle>
            <a:lvl1pPr>
              <a:defRPr/>
            </a:lvl1pPr>
          </a:lstStyle>
          <a:p>
            <a:fld id="{D1DEBC45-5722-4FD5-8D0A-F820F08A48E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1/28/2014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1/28/2014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1/28/2014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1/28/2014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1/28/2014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1/28/2014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1/28/2014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rmAutofit/>
          </a:bodyPr>
          <a:lstStyle/>
          <a:p>
            <a:pPr algn="ctr"/>
            <a:endParaRPr lang="en-US" dirty="0" smtClean="0"/>
          </a:p>
        </p:txBody>
      </p:sp>
      <p:sp>
        <p:nvSpPr>
          <p:cNvPr id="2" name="Title 1"/>
          <p:cNvSpPr>
            <a:spLocks noGrp="1"/>
          </p:cNvSpPr>
          <p:nvPr>
            <p:ph type="title"/>
          </p:nvPr>
        </p:nvSpPr>
        <p:spPr/>
        <p:txBody>
          <a:bodyPr>
            <a:normAutofit fontScale="90000"/>
          </a:bodyPr>
          <a:lstStyle/>
          <a:p>
            <a:pPr algn="ctr"/>
            <a:r>
              <a:rPr lang="en-US" dirty="0" smtClean="0"/>
              <a:t>Formal and Informal Change</a:t>
            </a:r>
            <a:br>
              <a:rPr lang="en-US" dirty="0" smtClean="0"/>
            </a:br>
            <a:r>
              <a:rPr lang="en-US" dirty="0" smtClean="0"/>
              <a:t> to the Constitution</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381000"/>
            <a:ext cx="8293100" cy="914400"/>
          </a:xfrm>
        </p:spPr>
        <p:txBody>
          <a:bodyPr/>
          <a:lstStyle/>
          <a:p>
            <a:pPr algn="ctr"/>
            <a:r>
              <a:rPr lang="en-US" dirty="0"/>
              <a:t>Formal Ways to Amend</a:t>
            </a:r>
          </a:p>
        </p:txBody>
      </p:sp>
      <p:sp>
        <p:nvSpPr>
          <p:cNvPr id="36867" name="Rectangle 3"/>
          <p:cNvSpPr>
            <a:spLocks noGrp="1" noChangeArrowheads="1"/>
          </p:cNvSpPr>
          <p:nvPr>
            <p:ph type="body" sz="half" idx="1"/>
          </p:nvPr>
        </p:nvSpPr>
        <p:spPr>
          <a:xfrm>
            <a:off x="0" y="1371600"/>
            <a:ext cx="4114800" cy="5334001"/>
          </a:xfrm>
        </p:spPr>
        <p:txBody>
          <a:bodyPr>
            <a:normAutofit fontScale="92500" lnSpcReduction="10000"/>
          </a:bodyPr>
          <a:lstStyle/>
          <a:p>
            <a:r>
              <a:rPr lang="en-US" sz="2800" dirty="0"/>
              <a:t>2/3 Congress or State legislatures </a:t>
            </a:r>
            <a:r>
              <a:rPr lang="en-US" sz="2800" dirty="0" smtClean="0"/>
              <a:t>propose</a:t>
            </a:r>
          </a:p>
          <a:p>
            <a:endParaRPr lang="en-US" sz="2800" dirty="0"/>
          </a:p>
          <a:p>
            <a:r>
              <a:rPr lang="en-US" sz="2800" dirty="0"/>
              <a:t>3/4 of state conventions or legislature </a:t>
            </a:r>
            <a:r>
              <a:rPr lang="en-US" sz="2800" dirty="0" smtClean="0"/>
              <a:t>approves</a:t>
            </a:r>
          </a:p>
          <a:p>
            <a:endParaRPr lang="en-US" sz="2800" dirty="0" smtClean="0"/>
          </a:p>
          <a:p>
            <a:r>
              <a:rPr lang="en-US" sz="2800" dirty="0" smtClean="0"/>
              <a:t>Key Points</a:t>
            </a:r>
          </a:p>
          <a:p>
            <a:pPr marL="850392" lvl="1" indent="-457200">
              <a:buFont typeface="+mj-lt"/>
              <a:buAutoNum type="arabicPeriod"/>
            </a:pPr>
            <a:r>
              <a:rPr lang="en-US" dirty="0" smtClean="0"/>
              <a:t>Passage requires a </a:t>
            </a:r>
            <a:r>
              <a:rPr lang="en-US" dirty="0" smtClean="0">
                <a:solidFill>
                  <a:srgbClr val="FF0000"/>
                </a:solidFill>
              </a:rPr>
              <a:t>supermajority</a:t>
            </a:r>
            <a:r>
              <a:rPr lang="en-US" dirty="0" smtClean="0"/>
              <a:t> in both Congress and in the states</a:t>
            </a:r>
          </a:p>
          <a:p>
            <a:pPr marL="850392" lvl="1" indent="-457200">
              <a:buFont typeface="+mj-lt"/>
              <a:buAutoNum type="arabicPeriod"/>
            </a:pPr>
            <a:r>
              <a:rPr lang="en-US" dirty="0" smtClean="0"/>
              <a:t>Illustrates federalism – nation and state</a:t>
            </a:r>
            <a:endParaRPr lang="en-US" sz="2800" dirty="0"/>
          </a:p>
        </p:txBody>
      </p:sp>
      <p:pic>
        <p:nvPicPr>
          <p:cNvPr id="36868" name="Picture 4"/>
          <p:cNvPicPr>
            <a:picLocks noGrp="1" noChangeAspect="1" noChangeArrowheads="1"/>
          </p:cNvPicPr>
          <p:nvPr>
            <p:ph type="clipArt" sz="half" idx="2"/>
          </p:nvPr>
        </p:nvPicPr>
        <p:blipFill>
          <a:blip r:embed="rId2" cstate="print"/>
          <a:srcRect/>
          <a:stretch>
            <a:fillRect/>
          </a:stretch>
        </p:blipFill>
        <p:spPr>
          <a:xfrm>
            <a:off x="4191000" y="1371600"/>
            <a:ext cx="4839035" cy="5334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4800" y="457200"/>
            <a:ext cx="8445500" cy="914400"/>
          </a:xfrm>
        </p:spPr>
        <p:txBody>
          <a:bodyPr/>
          <a:lstStyle/>
          <a:p>
            <a:pPr algn="ctr"/>
            <a:r>
              <a:rPr lang="en-US" dirty="0"/>
              <a:t>Informal Ways to Amend</a:t>
            </a:r>
          </a:p>
        </p:txBody>
      </p:sp>
      <p:sp>
        <p:nvSpPr>
          <p:cNvPr id="37891" name="Rectangle 3"/>
          <p:cNvSpPr>
            <a:spLocks noGrp="1" noChangeArrowheads="1"/>
          </p:cNvSpPr>
          <p:nvPr>
            <p:ph type="body" sz="half" idx="1"/>
          </p:nvPr>
        </p:nvSpPr>
        <p:spPr>
          <a:xfrm>
            <a:off x="0" y="1447800"/>
            <a:ext cx="6400800" cy="5410200"/>
          </a:xfrm>
        </p:spPr>
        <p:txBody>
          <a:bodyPr>
            <a:normAutofit fontScale="92500"/>
          </a:bodyPr>
          <a:lstStyle/>
          <a:p>
            <a:pPr marL="457200" indent="-457200">
              <a:buFont typeface="+mj-lt"/>
              <a:buAutoNum type="arabicPeriod"/>
            </a:pPr>
            <a:r>
              <a:rPr lang="en-US" sz="2400" dirty="0" smtClean="0"/>
              <a:t>Congressional Legislation</a:t>
            </a:r>
          </a:p>
          <a:p>
            <a:pPr marL="822960" lvl="1" indent="-457200"/>
            <a:r>
              <a:rPr lang="en-US" sz="2200" dirty="0" smtClean="0"/>
              <a:t>Laws clarify and expand the meaning of Constitution (</a:t>
            </a:r>
            <a:r>
              <a:rPr lang="en-US" sz="2200" dirty="0" smtClean="0">
                <a:solidFill>
                  <a:srgbClr val="FF0000"/>
                </a:solidFill>
              </a:rPr>
              <a:t>Judiciary Act of 1789</a:t>
            </a:r>
            <a:r>
              <a:rPr lang="en-US" sz="2200" dirty="0" smtClean="0"/>
              <a:t>)</a:t>
            </a:r>
          </a:p>
          <a:p>
            <a:pPr marL="457200" indent="-457200">
              <a:buFont typeface="+mj-lt"/>
              <a:buAutoNum type="arabicPeriod"/>
            </a:pPr>
            <a:r>
              <a:rPr lang="en-US" sz="2400" dirty="0" smtClean="0"/>
              <a:t>Executive Actions</a:t>
            </a:r>
          </a:p>
          <a:p>
            <a:pPr marL="822960" lvl="1" indent="-457200"/>
            <a:r>
              <a:rPr lang="en-US" sz="2200" dirty="0" smtClean="0"/>
              <a:t>Executive agreements</a:t>
            </a:r>
          </a:p>
          <a:p>
            <a:pPr marL="457200" indent="-457200">
              <a:buFont typeface="+mj-lt"/>
              <a:buAutoNum type="arabicPeriod"/>
            </a:pPr>
            <a:r>
              <a:rPr lang="en-US" sz="2400" dirty="0" smtClean="0"/>
              <a:t>Judicial Decisions</a:t>
            </a:r>
          </a:p>
          <a:p>
            <a:pPr marL="822960" lvl="1" indent="-457200"/>
            <a:r>
              <a:rPr lang="en-US" sz="2200" dirty="0" smtClean="0">
                <a:solidFill>
                  <a:srgbClr val="FF0000"/>
                </a:solidFill>
              </a:rPr>
              <a:t>Judicial review </a:t>
            </a:r>
            <a:r>
              <a:rPr lang="en-US" sz="2200" dirty="0" smtClean="0"/>
              <a:t>allows court to define or rule on constitutionality of laws or Presidential actions</a:t>
            </a:r>
          </a:p>
          <a:p>
            <a:pPr marL="457200" indent="-457200">
              <a:buFont typeface="+mj-lt"/>
              <a:buAutoNum type="arabicPeriod"/>
            </a:pPr>
            <a:r>
              <a:rPr lang="en-US" sz="2400" dirty="0" smtClean="0"/>
              <a:t>Party Practices</a:t>
            </a:r>
          </a:p>
          <a:p>
            <a:pPr marL="822960" lvl="1" indent="-457200"/>
            <a:r>
              <a:rPr lang="en-US" sz="2200" dirty="0" smtClean="0"/>
              <a:t>Parties control Congressional committees and how they are led and organized</a:t>
            </a:r>
          </a:p>
          <a:p>
            <a:pPr marL="457200" indent="-457200">
              <a:buFont typeface="+mj-lt"/>
              <a:buAutoNum type="arabicPeriod"/>
            </a:pPr>
            <a:r>
              <a:rPr lang="en-US" sz="2400" dirty="0" smtClean="0"/>
              <a:t>Unwritten traditions</a:t>
            </a:r>
          </a:p>
          <a:p>
            <a:pPr marL="822960" lvl="1" indent="-457200"/>
            <a:r>
              <a:rPr lang="en-US" sz="2200" dirty="0" smtClean="0">
                <a:solidFill>
                  <a:srgbClr val="FF0000"/>
                </a:solidFill>
              </a:rPr>
              <a:t>Senatorial courtesy </a:t>
            </a:r>
            <a:r>
              <a:rPr lang="en-US" sz="2200" dirty="0" smtClean="0"/>
              <a:t>requires the President to seek Senator’s approval before nominating a judge to a seat in that Senator’s state.</a:t>
            </a:r>
            <a:endParaRPr lang="en-US" sz="2200" dirty="0"/>
          </a:p>
        </p:txBody>
      </p:sp>
      <p:pic>
        <p:nvPicPr>
          <p:cNvPr id="37892" name="Picture 4"/>
          <p:cNvPicPr>
            <a:picLocks noGrp="1" noChangeAspect="1" noChangeArrowheads="1"/>
          </p:cNvPicPr>
          <p:nvPr>
            <p:ph type="clipArt" sz="half" idx="2"/>
          </p:nvPr>
        </p:nvPicPr>
        <p:blipFill>
          <a:blip r:embed="rId2" cstate="print"/>
          <a:srcRect/>
          <a:stretch>
            <a:fillRect/>
          </a:stretch>
        </p:blipFill>
        <p:spPr>
          <a:xfrm>
            <a:off x="6096001" y="1600200"/>
            <a:ext cx="3048000" cy="321275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anim calcmode="lin" valueType="num">
                                      <p:cBhvr>
                                        <p:cTn id="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89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fade">
                                      <p:cBhvr>
                                        <p:cTn id="12" dur="1000"/>
                                        <p:tgtEl>
                                          <p:spTgt spid="37891">
                                            <p:txEl>
                                              <p:pRg st="1" end="1"/>
                                            </p:txEl>
                                          </p:spTgt>
                                        </p:tgtEl>
                                      </p:cBhvr>
                                    </p:animEffect>
                                    <p:anim calcmode="lin" valueType="num">
                                      <p:cBhvr>
                                        <p:cTn id="13"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7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Effect transition="in" filter="fade">
                                      <p:cBhvr>
                                        <p:cTn id="19" dur="1000"/>
                                        <p:tgtEl>
                                          <p:spTgt spid="37891">
                                            <p:txEl>
                                              <p:pRg st="2" end="2"/>
                                            </p:txEl>
                                          </p:spTgt>
                                        </p:tgtEl>
                                      </p:cBhvr>
                                    </p:animEffect>
                                    <p:anim calcmode="lin" valueType="num">
                                      <p:cBhvr>
                                        <p:cTn id="20" dur="1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789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7891">
                                            <p:txEl>
                                              <p:pRg st="3" end="3"/>
                                            </p:txEl>
                                          </p:spTgt>
                                        </p:tgtEl>
                                        <p:attrNameLst>
                                          <p:attrName>style.visibility</p:attrName>
                                        </p:attrNameLst>
                                      </p:cBhvr>
                                      <p:to>
                                        <p:strVal val="visible"/>
                                      </p:to>
                                    </p:set>
                                    <p:animEffect transition="in" filter="fade">
                                      <p:cBhvr>
                                        <p:cTn id="24" dur="1000"/>
                                        <p:tgtEl>
                                          <p:spTgt spid="37891">
                                            <p:txEl>
                                              <p:pRg st="3" end="3"/>
                                            </p:txEl>
                                          </p:spTgt>
                                        </p:tgtEl>
                                      </p:cBhvr>
                                    </p:animEffect>
                                    <p:anim calcmode="lin" valueType="num">
                                      <p:cBhvr>
                                        <p:cTn id="25" dur="10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78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7891">
                                            <p:txEl>
                                              <p:pRg st="4" end="4"/>
                                            </p:txEl>
                                          </p:spTgt>
                                        </p:tgtEl>
                                        <p:attrNameLst>
                                          <p:attrName>style.visibility</p:attrName>
                                        </p:attrNameLst>
                                      </p:cBhvr>
                                      <p:to>
                                        <p:strVal val="visible"/>
                                      </p:to>
                                    </p:set>
                                    <p:animEffect transition="in" filter="fade">
                                      <p:cBhvr>
                                        <p:cTn id="31" dur="1000"/>
                                        <p:tgtEl>
                                          <p:spTgt spid="37891">
                                            <p:txEl>
                                              <p:pRg st="4" end="4"/>
                                            </p:txEl>
                                          </p:spTgt>
                                        </p:tgtEl>
                                      </p:cBhvr>
                                    </p:animEffect>
                                    <p:anim calcmode="lin" valueType="num">
                                      <p:cBhvr>
                                        <p:cTn id="32" dur="10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7891">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7891">
                                            <p:txEl>
                                              <p:pRg st="5" end="5"/>
                                            </p:txEl>
                                          </p:spTgt>
                                        </p:tgtEl>
                                        <p:attrNameLst>
                                          <p:attrName>style.visibility</p:attrName>
                                        </p:attrNameLst>
                                      </p:cBhvr>
                                      <p:to>
                                        <p:strVal val="visible"/>
                                      </p:to>
                                    </p:set>
                                    <p:animEffect transition="in" filter="fade">
                                      <p:cBhvr>
                                        <p:cTn id="36" dur="1000"/>
                                        <p:tgtEl>
                                          <p:spTgt spid="37891">
                                            <p:txEl>
                                              <p:pRg st="5" end="5"/>
                                            </p:txEl>
                                          </p:spTgt>
                                        </p:tgtEl>
                                      </p:cBhvr>
                                    </p:animEffect>
                                    <p:anim calcmode="lin" valueType="num">
                                      <p:cBhvr>
                                        <p:cTn id="37" dur="10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7891">
                                            <p:txEl>
                                              <p:pRg st="5" end="5"/>
                                            </p:txEl>
                                          </p:spTgt>
                                        </p:tgtEl>
                                        <p:attrNameLst>
                                          <p:attrName>ppt_y</p:attrName>
                                        </p:attrNameLst>
                                      </p:cBhvr>
                                      <p:tavLst>
                                        <p:tav tm="0">
                                          <p:val>
                                            <p:strVal val="#ppt_y+.1"/>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7892"/>
                                        </p:tgtEl>
                                        <p:attrNameLst>
                                          <p:attrName>style.visibility</p:attrName>
                                        </p:attrNameLst>
                                      </p:cBhvr>
                                      <p:to>
                                        <p:strVal val="visible"/>
                                      </p:to>
                                    </p:set>
                                    <p:anim calcmode="lin" valueType="num">
                                      <p:cBhvr additive="base">
                                        <p:cTn id="41" dur="500" fill="hold"/>
                                        <p:tgtEl>
                                          <p:spTgt spid="37892"/>
                                        </p:tgtEl>
                                        <p:attrNameLst>
                                          <p:attrName>ppt_x</p:attrName>
                                        </p:attrNameLst>
                                      </p:cBhvr>
                                      <p:tavLst>
                                        <p:tav tm="0">
                                          <p:val>
                                            <p:strVal val="#ppt_x"/>
                                          </p:val>
                                        </p:tav>
                                        <p:tav tm="100000">
                                          <p:val>
                                            <p:strVal val="#ppt_x"/>
                                          </p:val>
                                        </p:tav>
                                      </p:tavLst>
                                    </p:anim>
                                    <p:anim calcmode="lin" valueType="num">
                                      <p:cBhvr additive="base">
                                        <p:cTn id="42" dur="500" fill="hold"/>
                                        <p:tgtEl>
                                          <p:spTgt spid="3789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7891">
                                            <p:txEl>
                                              <p:pRg st="6" end="6"/>
                                            </p:txEl>
                                          </p:spTgt>
                                        </p:tgtEl>
                                        <p:attrNameLst>
                                          <p:attrName>style.visibility</p:attrName>
                                        </p:attrNameLst>
                                      </p:cBhvr>
                                      <p:to>
                                        <p:strVal val="visible"/>
                                      </p:to>
                                    </p:set>
                                    <p:animEffect transition="in" filter="fade">
                                      <p:cBhvr>
                                        <p:cTn id="47" dur="1000"/>
                                        <p:tgtEl>
                                          <p:spTgt spid="37891">
                                            <p:txEl>
                                              <p:pRg st="6" end="6"/>
                                            </p:txEl>
                                          </p:spTgt>
                                        </p:tgtEl>
                                      </p:cBhvr>
                                    </p:animEffect>
                                    <p:anim calcmode="lin" valueType="num">
                                      <p:cBhvr>
                                        <p:cTn id="48" dur="1000" fill="hold"/>
                                        <p:tgtEl>
                                          <p:spTgt spid="37891">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7891">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7891">
                                            <p:txEl>
                                              <p:pRg st="7" end="7"/>
                                            </p:txEl>
                                          </p:spTgt>
                                        </p:tgtEl>
                                        <p:attrNameLst>
                                          <p:attrName>style.visibility</p:attrName>
                                        </p:attrNameLst>
                                      </p:cBhvr>
                                      <p:to>
                                        <p:strVal val="visible"/>
                                      </p:to>
                                    </p:set>
                                    <p:animEffect transition="in" filter="fade">
                                      <p:cBhvr>
                                        <p:cTn id="52" dur="1000"/>
                                        <p:tgtEl>
                                          <p:spTgt spid="37891">
                                            <p:txEl>
                                              <p:pRg st="7" end="7"/>
                                            </p:txEl>
                                          </p:spTgt>
                                        </p:tgtEl>
                                      </p:cBhvr>
                                    </p:animEffect>
                                    <p:anim calcmode="lin" valueType="num">
                                      <p:cBhvr>
                                        <p:cTn id="53" dur="1000" fill="hold"/>
                                        <p:tgtEl>
                                          <p:spTgt spid="37891">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789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7891">
                                            <p:txEl>
                                              <p:pRg st="8" end="8"/>
                                            </p:txEl>
                                          </p:spTgt>
                                        </p:tgtEl>
                                        <p:attrNameLst>
                                          <p:attrName>style.visibility</p:attrName>
                                        </p:attrNameLst>
                                      </p:cBhvr>
                                      <p:to>
                                        <p:strVal val="visible"/>
                                      </p:to>
                                    </p:set>
                                    <p:animEffect transition="in" filter="fade">
                                      <p:cBhvr>
                                        <p:cTn id="59" dur="1000"/>
                                        <p:tgtEl>
                                          <p:spTgt spid="37891">
                                            <p:txEl>
                                              <p:pRg st="8" end="8"/>
                                            </p:txEl>
                                          </p:spTgt>
                                        </p:tgtEl>
                                      </p:cBhvr>
                                    </p:animEffect>
                                    <p:anim calcmode="lin" valueType="num">
                                      <p:cBhvr>
                                        <p:cTn id="60" dur="1000" fill="hold"/>
                                        <p:tgtEl>
                                          <p:spTgt spid="37891">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7891">
                                            <p:txEl>
                                              <p:pRg st="8" end="8"/>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7891">
                                            <p:txEl>
                                              <p:pRg st="9" end="9"/>
                                            </p:txEl>
                                          </p:spTgt>
                                        </p:tgtEl>
                                        <p:attrNameLst>
                                          <p:attrName>style.visibility</p:attrName>
                                        </p:attrNameLst>
                                      </p:cBhvr>
                                      <p:to>
                                        <p:strVal val="visible"/>
                                      </p:to>
                                    </p:set>
                                    <p:animEffect transition="in" filter="fade">
                                      <p:cBhvr>
                                        <p:cTn id="64" dur="1000"/>
                                        <p:tgtEl>
                                          <p:spTgt spid="37891">
                                            <p:txEl>
                                              <p:pRg st="9" end="9"/>
                                            </p:txEl>
                                          </p:spTgt>
                                        </p:tgtEl>
                                      </p:cBhvr>
                                    </p:animEffect>
                                    <p:anim calcmode="lin" valueType="num">
                                      <p:cBhvr>
                                        <p:cTn id="65" dur="1000" fill="hold"/>
                                        <p:tgtEl>
                                          <p:spTgt spid="37891">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789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5706"/>
            <a:ext cx="7010400" cy="819912"/>
          </a:xfrm>
        </p:spPr>
        <p:txBody>
          <a:bodyPr>
            <a:noAutofit/>
          </a:bodyPr>
          <a:lstStyle/>
          <a:p>
            <a:pPr algn="ctr"/>
            <a:r>
              <a:rPr lang="en-US" sz="4000" dirty="0" smtClean="0"/>
              <a:t>Changing the Constitution - FRQ</a:t>
            </a:r>
            <a:endParaRPr lang="en-US" sz="4000" dirty="0"/>
          </a:p>
        </p:txBody>
      </p:sp>
      <p:sp>
        <p:nvSpPr>
          <p:cNvPr id="3" name="Content Placeholder 2"/>
          <p:cNvSpPr>
            <a:spLocks noGrp="1"/>
          </p:cNvSpPr>
          <p:nvPr>
            <p:ph idx="1"/>
          </p:nvPr>
        </p:nvSpPr>
        <p:spPr>
          <a:xfrm>
            <a:off x="0" y="1676400"/>
            <a:ext cx="9144000" cy="5181600"/>
          </a:xfrm>
        </p:spPr>
        <p:txBody>
          <a:bodyPr>
            <a:normAutofit fontScale="92500" lnSpcReduction="10000"/>
          </a:bodyPr>
          <a:lstStyle/>
          <a:p>
            <a:r>
              <a:rPr lang="en-US" dirty="0" smtClean="0"/>
              <a:t>The United States Constitution has endured for more than two centuries as the framework of our government.  However, the meaning of our Constitution has been changed by both formal and informal methods.</a:t>
            </a:r>
          </a:p>
          <a:p>
            <a:endParaRPr lang="en-US" sz="1400" dirty="0" smtClean="0"/>
          </a:p>
          <a:p>
            <a:pPr lvl="1"/>
            <a:r>
              <a:rPr lang="en-US" dirty="0" smtClean="0"/>
              <a:t>Identify 2 formal methods for adding amendments to the Constitution.</a:t>
            </a:r>
          </a:p>
          <a:p>
            <a:pPr lvl="1"/>
            <a:r>
              <a:rPr lang="en-US" dirty="0" smtClean="0"/>
              <a:t>Describe 2 informal methods that have been used to change the Constitution.  Provide one specific example for each informal method you describe.</a:t>
            </a:r>
          </a:p>
          <a:p>
            <a:pPr lvl="1"/>
            <a:r>
              <a:rPr lang="en-US" dirty="0" smtClean="0"/>
              <a:t>Explain why informal methods are used more often than the formal amendment process.</a:t>
            </a:r>
            <a:endParaRPr lang="en-US" dirty="0"/>
          </a:p>
        </p:txBody>
      </p:sp>
      <p:sp>
        <p:nvSpPr>
          <p:cNvPr id="4" name="TextBox 3"/>
          <p:cNvSpPr txBox="1"/>
          <p:nvPr/>
        </p:nvSpPr>
        <p:spPr>
          <a:xfrm>
            <a:off x="7162800" y="0"/>
            <a:ext cx="1981200" cy="2031325"/>
          </a:xfrm>
          <a:prstGeom prst="rect">
            <a:avLst/>
          </a:prstGeom>
          <a:noFill/>
        </p:spPr>
        <p:txBody>
          <a:bodyPr wrap="square" rtlCol="0">
            <a:spAutoFit/>
          </a:bodyPr>
          <a:lstStyle/>
          <a:p>
            <a:endParaRPr lang="en-US" dirty="0" smtClean="0"/>
          </a:p>
          <a:p>
            <a:pPr algn="ctr">
              <a:buNone/>
            </a:pPr>
            <a:r>
              <a:rPr lang="en-US" u="sng" dirty="0" smtClean="0">
                <a:solidFill>
                  <a:srgbClr val="FF0000"/>
                </a:solidFill>
              </a:rPr>
              <a:t>Grading Scale</a:t>
            </a:r>
          </a:p>
          <a:p>
            <a:pPr algn="ctr">
              <a:buNone/>
            </a:pPr>
            <a:r>
              <a:rPr lang="en-US" dirty="0" smtClean="0">
                <a:solidFill>
                  <a:srgbClr val="FF0000"/>
                </a:solidFill>
              </a:rPr>
              <a:t>8 = A+	7 = A-</a:t>
            </a:r>
          </a:p>
          <a:p>
            <a:pPr algn="ctr">
              <a:buNone/>
            </a:pPr>
            <a:r>
              <a:rPr lang="en-US" dirty="0" smtClean="0">
                <a:solidFill>
                  <a:srgbClr val="FF0000"/>
                </a:solidFill>
              </a:rPr>
              <a:t>6 = B+	5 = B-</a:t>
            </a:r>
          </a:p>
          <a:p>
            <a:pPr algn="ctr">
              <a:buNone/>
            </a:pPr>
            <a:r>
              <a:rPr lang="en-US" dirty="0" smtClean="0">
                <a:solidFill>
                  <a:srgbClr val="FF0000"/>
                </a:solidFill>
              </a:rPr>
              <a:t>4 = C+	3 = C-</a:t>
            </a:r>
          </a:p>
          <a:p>
            <a:pPr algn="ctr">
              <a:buNone/>
            </a:pPr>
            <a:r>
              <a:rPr lang="en-US" dirty="0" smtClean="0">
                <a:solidFill>
                  <a:srgbClr val="FF0000"/>
                </a:solidFill>
              </a:rPr>
              <a:t>2 = D	1 = F+</a:t>
            </a:r>
          </a:p>
          <a:p>
            <a:endParaRPr lang="en-US" dirty="0"/>
          </a:p>
        </p:txBody>
      </p:sp>
    </p:spTree>
    <p:extLst>
      <p:ext uri="{BB962C8B-B14F-4D97-AF65-F5344CB8AC3E}">
        <p14:creationId xmlns:p14="http://schemas.microsoft.com/office/powerpoint/2010/main" xmlns="" val="1262757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162800" cy="819912"/>
          </a:xfrm>
        </p:spPr>
        <p:txBody>
          <a:bodyPr>
            <a:noAutofit/>
          </a:bodyPr>
          <a:lstStyle/>
          <a:p>
            <a:pPr algn="ctr"/>
            <a:r>
              <a:rPr lang="en-US" sz="2800" dirty="0" smtClean="0"/>
              <a:t>Changing the Constitution - Answer</a:t>
            </a:r>
            <a:endParaRPr lang="en-US" sz="2800" dirty="0"/>
          </a:p>
        </p:txBody>
      </p:sp>
      <p:sp>
        <p:nvSpPr>
          <p:cNvPr id="3" name="Content Placeholder 2"/>
          <p:cNvSpPr>
            <a:spLocks noGrp="1"/>
          </p:cNvSpPr>
          <p:nvPr>
            <p:ph idx="1"/>
          </p:nvPr>
        </p:nvSpPr>
        <p:spPr>
          <a:xfrm>
            <a:off x="0" y="1676400"/>
            <a:ext cx="9144000" cy="5181600"/>
          </a:xfrm>
        </p:spPr>
        <p:txBody>
          <a:bodyPr>
            <a:normAutofit lnSpcReduction="10000"/>
          </a:bodyPr>
          <a:lstStyle/>
          <a:p>
            <a:pPr marL="514350" indent="-514350">
              <a:buFont typeface="+mj-lt"/>
              <a:buAutoNum type="alphaLcParenR"/>
            </a:pPr>
            <a:r>
              <a:rPr lang="en-US" dirty="0" smtClean="0"/>
              <a:t>2 points (1 point for each method identified)</a:t>
            </a:r>
          </a:p>
          <a:p>
            <a:pPr marL="880110" lvl="1" indent="-514350"/>
            <a:r>
              <a:rPr lang="en-US" dirty="0" smtClean="0"/>
              <a:t>Methods must include one method of proposal and one method of ratification</a:t>
            </a:r>
          </a:p>
          <a:p>
            <a:pPr marL="880110" lvl="1" indent="-514350"/>
            <a:endParaRPr lang="en-US" sz="1050" dirty="0" smtClean="0"/>
          </a:p>
          <a:p>
            <a:pPr marL="1154430" lvl="2" indent="-514350"/>
            <a:r>
              <a:rPr lang="en-US" u="sng" dirty="0" smtClean="0"/>
              <a:t>Methods of Proposal</a:t>
            </a:r>
            <a:endParaRPr lang="en-US" u="sng" dirty="0"/>
          </a:p>
          <a:p>
            <a:pPr marL="1428750" lvl="3" indent="-514350"/>
            <a:r>
              <a:rPr lang="en-US" dirty="0" smtClean="0"/>
              <a:t>2/3rds vote in both Houses</a:t>
            </a:r>
          </a:p>
          <a:p>
            <a:pPr marL="1428750" lvl="3" indent="-514350"/>
            <a:r>
              <a:rPr lang="en-US" dirty="0" smtClean="0"/>
              <a:t>By national convention called by Congress at the request of 2/3rds of the states legislatures (never been used)</a:t>
            </a:r>
          </a:p>
          <a:p>
            <a:pPr marL="1154430" lvl="2" indent="-514350"/>
            <a:r>
              <a:rPr lang="en-US" dirty="0" smtClean="0"/>
              <a:t>Methods of Ratification</a:t>
            </a:r>
          </a:p>
          <a:p>
            <a:pPr marL="1428750" lvl="3" indent="-514350"/>
            <a:r>
              <a:rPr lang="en-US" dirty="0" smtClean="0"/>
              <a:t>By legislatures in 3/4</a:t>
            </a:r>
            <a:r>
              <a:rPr lang="en-US" baseline="30000" dirty="0" smtClean="0"/>
              <a:t>ths</a:t>
            </a:r>
            <a:r>
              <a:rPr lang="en-US" dirty="0" smtClean="0"/>
              <a:t> of the states</a:t>
            </a:r>
          </a:p>
          <a:p>
            <a:pPr marL="1428750" lvl="3" indent="-514350"/>
            <a:r>
              <a:rPr lang="en-US" dirty="0" smtClean="0"/>
              <a:t>By conventions in 3/4</a:t>
            </a:r>
            <a:r>
              <a:rPr lang="en-US" baseline="30000" dirty="0" smtClean="0"/>
              <a:t>ths</a:t>
            </a:r>
            <a:r>
              <a:rPr lang="en-US" dirty="0" smtClean="0"/>
              <a:t> of the states</a:t>
            </a:r>
          </a:p>
          <a:p>
            <a:pPr marL="1428750" lvl="3" indent="-514350"/>
            <a:endParaRPr lang="en-US" dirty="0" smtClean="0"/>
          </a:p>
          <a:p>
            <a:pPr marL="514350" indent="-514350"/>
            <a:r>
              <a:rPr lang="en-US" sz="1800" dirty="0" smtClean="0"/>
              <a:t>Students do not have to use exact fractions, but the do need to understand this is an extraordinary majority</a:t>
            </a:r>
          </a:p>
          <a:p>
            <a:pPr marL="514350" indent="-514350"/>
            <a:r>
              <a:rPr lang="en-US" sz="1800" dirty="0" smtClean="0"/>
              <a:t>Students do not have to use specific terms (supermajority, propose, ratify, federalism)</a:t>
            </a:r>
          </a:p>
        </p:txBody>
      </p:sp>
      <p:sp>
        <p:nvSpPr>
          <p:cNvPr id="4" name="TextBox 3"/>
          <p:cNvSpPr txBox="1"/>
          <p:nvPr/>
        </p:nvSpPr>
        <p:spPr>
          <a:xfrm>
            <a:off x="7162800" y="0"/>
            <a:ext cx="1981200" cy="2031325"/>
          </a:xfrm>
          <a:prstGeom prst="rect">
            <a:avLst/>
          </a:prstGeom>
          <a:noFill/>
        </p:spPr>
        <p:txBody>
          <a:bodyPr wrap="square" rtlCol="0">
            <a:spAutoFit/>
          </a:bodyPr>
          <a:lstStyle/>
          <a:p>
            <a:endParaRPr lang="en-US" dirty="0" smtClean="0"/>
          </a:p>
          <a:p>
            <a:pPr algn="ctr">
              <a:buNone/>
            </a:pPr>
            <a:r>
              <a:rPr lang="en-US" u="sng" dirty="0" smtClean="0">
                <a:solidFill>
                  <a:srgbClr val="FF0000"/>
                </a:solidFill>
              </a:rPr>
              <a:t>Grading Scale</a:t>
            </a:r>
          </a:p>
          <a:p>
            <a:pPr algn="ctr">
              <a:buNone/>
            </a:pPr>
            <a:r>
              <a:rPr lang="en-US" dirty="0" smtClean="0">
                <a:solidFill>
                  <a:srgbClr val="FF0000"/>
                </a:solidFill>
              </a:rPr>
              <a:t>8 = A+	7 = A-</a:t>
            </a:r>
          </a:p>
          <a:p>
            <a:pPr algn="ctr">
              <a:buNone/>
            </a:pPr>
            <a:r>
              <a:rPr lang="en-US" dirty="0" smtClean="0">
                <a:solidFill>
                  <a:srgbClr val="FF0000"/>
                </a:solidFill>
              </a:rPr>
              <a:t>6 = B+	5 = B-</a:t>
            </a:r>
          </a:p>
          <a:p>
            <a:pPr algn="ctr">
              <a:buNone/>
            </a:pPr>
            <a:r>
              <a:rPr lang="en-US" dirty="0" smtClean="0">
                <a:solidFill>
                  <a:srgbClr val="FF0000"/>
                </a:solidFill>
              </a:rPr>
              <a:t>4 = C+	3 = C-</a:t>
            </a:r>
          </a:p>
          <a:p>
            <a:pPr algn="ctr">
              <a:buNone/>
            </a:pPr>
            <a:r>
              <a:rPr lang="en-US" dirty="0" smtClean="0">
                <a:solidFill>
                  <a:srgbClr val="FF0000"/>
                </a:solidFill>
              </a:rPr>
              <a:t>2 = D	1 = F+</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5706"/>
            <a:ext cx="7162800" cy="819912"/>
          </a:xfrm>
        </p:spPr>
        <p:txBody>
          <a:bodyPr>
            <a:noAutofit/>
          </a:bodyPr>
          <a:lstStyle/>
          <a:p>
            <a:pPr algn="ctr"/>
            <a:r>
              <a:rPr lang="en-US" sz="3600" dirty="0" smtClean="0"/>
              <a:t>Changing the Constitution - Answer</a:t>
            </a:r>
            <a:endParaRPr lang="en-US" sz="3600" dirty="0"/>
          </a:p>
        </p:txBody>
      </p:sp>
      <p:sp>
        <p:nvSpPr>
          <p:cNvPr id="3" name="Content Placeholder 2"/>
          <p:cNvSpPr>
            <a:spLocks noGrp="1"/>
          </p:cNvSpPr>
          <p:nvPr>
            <p:ph idx="1"/>
          </p:nvPr>
        </p:nvSpPr>
        <p:spPr>
          <a:xfrm>
            <a:off x="0" y="1676400"/>
            <a:ext cx="9144000" cy="5181600"/>
          </a:xfrm>
        </p:spPr>
        <p:txBody>
          <a:bodyPr>
            <a:normAutofit lnSpcReduction="10000"/>
          </a:bodyPr>
          <a:lstStyle/>
          <a:p>
            <a:pPr marL="514350" indent="-514350">
              <a:buFont typeface="+mj-lt"/>
              <a:buAutoNum type="alphaLcParenR"/>
            </a:pPr>
            <a:r>
              <a:rPr lang="en-US" dirty="0"/>
              <a:t> </a:t>
            </a:r>
            <a:endParaRPr lang="en-US" dirty="0" smtClean="0"/>
          </a:p>
          <a:p>
            <a:pPr marL="514350" indent="-514350">
              <a:buFont typeface="+mj-lt"/>
              <a:buAutoNum type="alphaLcParenR"/>
            </a:pPr>
            <a:r>
              <a:rPr lang="en-US" dirty="0" smtClean="0"/>
              <a:t>4 points</a:t>
            </a:r>
          </a:p>
          <a:p>
            <a:pPr marL="708660" lvl="1" indent="-342900"/>
            <a:r>
              <a:rPr lang="en-US" sz="2000" dirty="0"/>
              <a:t>1 point for each description of informal methods; 1 point for each example</a:t>
            </a:r>
          </a:p>
          <a:p>
            <a:pPr marL="708660" lvl="1" indent="-342900"/>
            <a:r>
              <a:rPr lang="en-US" sz="2000" dirty="0"/>
              <a:t>Acceptable informal methods</a:t>
            </a:r>
            <a:endParaRPr lang="en-US" sz="1700" dirty="0"/>
          </a:p>
          <a:p>
            <a:pPr marL="982980" lvl="2" indent="-342900"/>
            <a:r>
              <a:rPr lang="en-US" sz="1700" dirty="0"/>
              <a:t>Courts (judicial review/interpretation/application)</a:t>
            </a:r>
          </a:p>
          <a:p>
            <a:pPr marL="982980" lvl="2" indent="-342900"/>
            <a:r>
              <a:rPr lang="en-US" sz="1700" dirty="0"/>
              <a:t>Elastic clause (legislation by Congress)</a:t>
            </a:r>
          </a:p>
          <a:p>
            <a:pPr marL="982980" lvl="2" indent="-342900"/>
            <a:r>
              <a:rPr lang="en-US" sz="1700" dirty="0"/>
              <a:t>Development of political customs</a:t>
            </a:r>
          </a:p>
          <a:p>
            <a:pPr marL="982980" lvl="2" indent="-342900"/>
            <a:r>
              <a:rPr lang="en-US" sz="1700" dirty="0"/>
              <a:t>The example chosen must be linked to the method described</a:t>
            </a:r>
          </a:p>
          <a:p>
            <a:pPr marL="514350" indent="-514350">
              <a:buFont typeface="+mj-lt"/>
              <a:buAutoNum type="alphaLcParenR"/>
            </a:pPr>
            <a:endParaRPr lang="en-US" dirty="0" smtClean="0"/>
          </a:p>
          <a:p>
            <a:pPr marL="514350" indent="-514350">
              <a:buFont typeface="+mj-lt"/>
              <a:buAutoNum type="alphaLcParenR"/>
            </a:pPr>
            <a:r>
              <a:rPr lang="en-US" dirty="0" smtClean="0"/>
              <a:t>2 points</a:t>
            </a:r>
          </a:p>
          <a:p>
            <a:pPr marL="880110" lvl="1" indent="-514350"/>
            <a:r>
              <a:rPr lang="en-US" sz="2000" dirty="0" smtClean="0"/>
              <a:t>1 point for basic explanation; 1 point for elaboration (2 points total)</a:t>
            </a:r>
          </a:p>
          <a:p>
            <a:pPr marL="1154430" lvl="2" indent="-514350"/>
            <a:r>
              <a:rPr lang="en-US" sz="1700" dirty="0" smtClean="0"/>
              <a:t>Basic explanation (“its harder to amend formally)</a:t>
            </a:r>
          </a:p>
          <a:p>
            <a:pPr marL="1154430" lvl="2" indent="-514350"/>
            <a:r>
              <a:rPr lang="en-US" sz="1700" dirty="0" smtClean="0"/>
              <a:t>Second point requires further elaboration</a:t>
            </a:r>
          </a:p>
          <a:p>
            <a:pPr marL="514350" indent="-514350">
              <a:buFont typeface="+mj-lt"/>
              <a:buAutoNum type="alphaLcParenR"/>
            </a:pPr>
            <a:endParaRPr lang="en-US" dirty="0" smtClean="0"/>
          </a:p>
          <a:p>
            <a:pPr marL="982980" lvl="2" indent="-342900"/>
            <a:endParaRPr lang="en-US" sz="1700" dirty="0"/>
          </a:p>
          <a:p>
            <a:pPr marL="457200" indent="-457200">
              <a:buFont typeface="+mj-lt"/>
              <a:buAutoNum type="arabicPeriod"/>
            </a:pPr>
            <a:endParaRPr lang="en-US" sz="2200" dirty="0" smtClean="0"/>
          </a:p>
        </p:txBody>
      </p:sp>
      <p:sp>
        <p:nvSpPr>
          <p:cNvPr id="4" name="TextBox 3"/>
          <p:cNvSpPr txBox="1"/>
          <p:nvPr/>
        </p:nvSpPr>
        <p:spPr>
          <a:xfrm>
            <a:off x="7162800" y="0"/>
            <a:ext cx="1981200" cy="2031325"/>
          </a:xfrm>
          <a:prstGeom prst="rect">
            <a:avLst/>
          </a:prstGeom>
          <a:noFill/>
        </p:spPr>
        <p:txBody>
          <a:bodyPr wrap="square" rtlCol="0">
            <a:spAutoFit/>
          </a:bodyPr>
          <a:lstStyle/>
          <a:p>
            <a:endParaRPr lang="en-US" dirty="0" smtClean="0"/>
          </a:p>
          <a:p>
            <a:pPr algn="ctr">
              <a:buNone/>
            </a:pPr>
            <a:r>
              <a:rPr lang="en-US" u="sng" dirty="0" smtClean="0">
                <a:solidFill>
                  <a:srgbClr val="FF0000"/>
                </a:solidFill>
              </a:rPr>
              <a:t>Grading Scale</a:t>
            </a:r>
          </a:p>
          <a:p>
            <a:pPr algn="ctr">
              <a:buNone/>
            </a:pPr>
            <a:r>
              <a:rPr lang="en-US" dirty="0" smtClean="0">
                <a:solidFill>
                  <a:srgbClr val="FF0000"/>
                </a:solidFill>
              </a:rPr>
              <a:t>8 = A+	7 = A-</a:t>
            </a:r>
          </a:p>
          <a:p>
            <a:pPr algn="ctr">
              <a:buNone/>
            </a:pPr>
            <a:r>
              <a:rPr lang="en-US" dirty="0" smtClean="0">
                <a:solidFill>
                  <a:srgbClr val="FF0000"/>
                </a:solidFill>
              </a:rPr>
              <a:t>6 = B+	5 = B-</a:t>
            </a:r>
          </a:p>
          <a:p>
            <a:pPr algn="ctr">
              <a:buNone/>
            </a:pPr>
            <a:r>
              <a:rPr lang="en-US" dirty="0" smtClean="0">
                <a:solidFill>
                  <a:srgbClr val="FF0000"/>
                </a:solidFill>
              </a:rPr>
              <a:t>4 = C+	3 = C-</a:t>
            </a:r>
          </a:p>
          <a:p>
            <a:pPr algn="ctr">
              <a:buNone/>
            </a:pPr>
            <a:r>
              <a:rPr lang="en-US" dirty="0" smtClean="0">
                <a:solidFill>
                  <a:srgbClr val="FF0000"/>
                </a:solidFill>
              </a:rPr>
              <a:t>2 = D	1 = F+</a:t>
            </a:r>
          </a:p>
          <a:p>
            <a:endParaRPr lang="en-US" dirty="0"/>
          </a:p>
        </p:txBody>
      </p:sp>
    </p:spTree>
    <p:extLst>
      <p:ext uri="{BB962C8B-B14F-4D97-AF65-F5344CB8AC3E}">
        <p14:creationId xmlns:p14="http://schemas.microsoft.com/office/powerpoint/2010/main" xmlns="" val="26556624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450</TotalTime>
  <Words>415</Words>
  <Application>Microsoft Office PowerPoint</Application>
  <PresentationFormat>On-screen Show (4:3)</PresentationFormat>
  <Paragraphs>72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Formal and Informal Change  to the Constitution </vt:lpstr>
      <vt:lpstr>Formal Ways to Amend</vt:lpstr>
      <vt:lpstr>Informal Ways to Amend</vt:lpstr>
      <vt:lpstr>Changing the Constitution - FRQ</vt:lpstr>
      <vt:lpstr>Changing the Constitution - Answer</vt:lpstr>
      <vt:lpstr>Changing the Constitution - Answer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Underpinnings</dc:title>
  <dc:creator>Chapman</dc:creator>
  <cp:lastModifiedBy>AllanChapman</cp:lastModifiedBy>
  <cp:revision>55</cp:revision>
  <dcterms:created xsi:type="dcterms:W3CDTF">2006-08-16T00:00:00Z</dcterms:created>
  <dcterms:modified xsi:type="dcterms:W3CDTF">2014-01-28T19:22:27Z</dcterms:modified>
</cp:coreProperties>
</file>