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75" r:id="rId8"/>
    <p:sldId id="274" r:id="rId9"/>
    <p:sldId id="267" r:id="rId10"/>
    <p:sldId id="260" r:id="rId11"/>
    <p:sldId id="268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D1D4C6-E988-4993-B673-EE4FAD302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Types of Federalism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Two </a:t>
            </a:r>
            <a:r>
              <a:rPr lang="en-US" dirty="0" smtClean="0"/>
              <a:t>Types- </a:t>
            </a:r>
            <a:r>
              <a:rPr lang="en-US" dirty="0"/>
              <a:t>Dual and Cooperative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419600" cy="51054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u="sng" dirty="0" smtClean="0"/>
              <a:t>Dual Federalism</a:t>
            </a:r>
            <a:endParaRPr lang="en-US" sz="2800" u="sng" dirty="0"/>
          </a:p>
          <a:p>
            <a:pPr lvl="1">
              <a:lnSpc>
                <a:spcPct val="90000"/>
              </a:lnSpc>
            </a:pPr>
            <a:r>
              <a:rPr lang="en-US" dirty="0"/>
              <a:t>State and federal </a:t>
            </a:r>
            <a:r>
              <a:rPr lang="en-US" dirty="0" smtClean="0"/>
              <a:t>government </a:t>
            </a:r>
            <a:r>
              <a:rPr lang="en-US" dirty="0"/>
              <a:t>both remain supreme within their own spheres</a:t>
            </a:r>
            <a:r>
              <a:rPr lang="en-US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F- Military, Foreign Policy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S- Education, Transportation, Elections</a:t>
            </a: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“Layer </a:t>
            </a:r>
            <a:r>
              <a:rPr lang="en-US" dirty="0">
                <a:solidFill>
                  <a:srgbClr val="FF0000"/>
                </a:solidFill>
              </a:rPr>
              <a:t>Cake </a:t>
            </a:r>
            <a:r>
              <a:rPr lang="en-US" dirty="0" smtClean="0">
                <a:solidFill>
                  <a:srgbClr val="FF0000"/>
                </a:solidFill>
              </a:rPr>
              <a:t>Federalism” </a:t>
            </a:r>
            <a:r>
              <a:rPr lang="en-US" dirty="0" smtClean="0"/>
              <a:t>- </a:t>
            </a:r>
            <a:r>
              <a:rPr lang="en-US" dirty="0"/>
              <a:t>distinct layers of power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This characterized America until Roosevelt’s New Deal of the 1930’s</a:t>
            </a:r>
          </a:p>
        </p:txBody>
      </p:sp>
      <p:pic>
        <p:nvPicPr>
          <p:cNvPr id="7174" name="Picture 6" descr="http://rds.yahoo.com/S=96062883/K=layer+cake/v=2/SID=e/l=IVS/SIG=12i3jh9mi/EXP=1126267655/*-http%3A//www.orlandosentinel.com/media/photo/2002-02/2105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828800"/>
            <a:ext cx="4495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Two </a:t>
            </a:r>
            <a:r>
              <a:rPr lang="en-US" dirty="0" smtClean="0"/>
              <a:t>Types- </a:t>
            </a:r>
            <a:r>
              <a:rPr lang="en-US" dirty="0"/>
              <a:t>Dual and Cooperative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419600" cy="51054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u="sng" dirty="0" smtClean="0"/>
              <a:t>Dual Federalism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u="sng" dirty="0" smtClean="0"/>
              <a:t>Cooperative Federalism</a:t>
            </a:r>
            <a:endParaRPr lang="en-US" sz="2800" u="sng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State and federal should work together on policy and programs.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Aid to Families with Dependent Children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F- money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S- eligibility requirements 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“Marble cake federalism” </a:t>
            </a:r>
            <a:r>
              <a:rPr lang="en-US" dirty="0" smtClean="0"/>
              <a:t>or “Picket-fence federalism”</a:t>
            </a:r>
            <a:endParaRPr lang="en-US" dirty="0"/>
          </a:p>
        </p:txBody>
      </p:sp>
      <p:pic>
        <p:nvPicPr>
          <p:cNvPr id="5" name="Picture 5" descr="http://rds.yahoo.com/S=96062883/K=marble+cake/v=2/SID=e/l=IVS/SIG=12i7h6l0u/EXP=1126267711/*-http%3A//www.leisure-cat.com/images/marble%20butter%20pound%20c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00200"/>
            <a:ext cx="4572000" cy="3124200"/>
          </a:xfrm>
          <a:prstGeom prst="rect">
            <a:avLst/>
          </a:prstGeom>
          <a:noFill/>
        </p:spPr>
      </p:pic>
      <p:pic>
        <p:nvPicPr>
          <p:cNvPr id="6" name="Picture 7" descr="http://rds.yahoo.com/S=96062883/K=picket+fence/v=2/SID=e/l=IVS/SIG=131bnajgp/EXP=1126267789/*-http%3A//www.diyvinylproducts.com/images/products/fencing/Country_Picket_I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800600"/>
            <a:ext cx="4572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1143000"/>
          </a:xfrm>
        </p:spPr>
        <p:txBody>
          <a:bodyPr/>
          <a:lstStyle/>
          <a:p>
            <a:pPr algn="ctr"/>
            <a:r>
              <a:rPr lang="en-US" dirty="0" smtClean="0"/>
              <a:t>History of Federalism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2400" y="4038600"/>
            <a:ext cx="876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33400" y="3276600"/>
            <a:ext cx="47365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Dual Federalism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304800" y="4038600"/>
            <a:ext cx="914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106194" y="4037806"/>
            <a:ext cx="914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29200" y="4343400"/>
            <a:ext cx="11884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1932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4953000"/>
            <a:ext cx="264828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Cooperative</a:t>
            </a:r>
          </a:p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Federalism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05600" y="2362200"/>
            <a:ext cx="22912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New</a:t>
            </a:r>
          </a:p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Federalism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7315994" y="3656806"/>
            <a:ext cx="914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FD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5029200"/>
            <a:ext cx="1366838" cy="1611152"/>
          </a:xfrm>
          <a:prstGeom prst="rect">
            <a:avLst/>
          </a:prstGeom>
        </p:spPr>
      </p:pic>
      <p:pic>
        <p:nvPicPr>
          <p:cNvPr id="15" name="Picture 14" descr="LB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5181600"/>
            <a:ext cx="1104459" cy="1466947"/>
          </a:xfrm>
          <a:prstGeom prst="rect">
            <a:avLst/>
          </a:prstGeom>
        </p:spPr>
      </p:pic>
      <p:pic>
        <p:nvPicPr>
          <p:cNvPr id="16" name="Picture 15" descr="Reag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762000"/>
            <a:ext cx="1295400" cy="161763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4343400"/>
            <a:ext cx="12119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1789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5867400" cy="2057400"/>
          </a:xfrm>
        </p:spPr>
        <p:txBody>
          <a:bodyPr/>
          <a:lstStyle/>
          <a:p>
            <a:pPr algn="ctr"/>
            <a:r>
              <a:rPr lang="en-US" dirty="0"/>
              <a:t>Authority</a:t>
            </a:r>
          </a:p>
          <a:p>
            <a:pPr algn="ctr"/>
            <a:r>
              <a:rPr lang="en-US" dirty="0"/>
              <a:t>Legitimacy</a:t>
            </a:r>
          </a:p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pic>
        <p:nvPicPr>
          <p:cNvPr id="6149" name="Picture 5" descr="http://rds.yahoo.com/S=96062883/K=constitution/v=2/SID=e/TID=I013_77/l=IVS/SIG=11v2p4mra/*-http%3A//www.williston.com/williston/photos/constit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267200"/>
            <a:ext cx="3505200" cy="2430463"/>
          </a:xfrm>
          <a:prstGeom prst="rect">
            <a:avLst/>
          </a:prstGeom>
          <a:noFill/>
        </p:spPr>
      </p:pic>
      <p:pic>
        <p:nvPicPr>
          <p:cNvPr id="6155" name="Picture 11" descr="http://rds.yahoo.com/S=96062883/K=president/v=2/SID=e/TID=I013_77/l=IVS/SIG=12omgfd67/*-http%3A//www.immigrantsforamerica.com/images/US%20President%20George%20W.%20Bu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905000"/>
            <a:ext cx="2514600" cy="29718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Elements of Government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Authority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right to enforce people to comply with a decision that is made.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7173" name="Picture 5" descr="http://rds.yahoo.com/S=96062883/K=authority/v=2/SID=e/TID=I013_77/l=IVS/SIG=13n6vvcnc/*-http%3A//www.collectors-badges.com/images/Badges%20East%20Coast/pa_municipal_police_authority_commander_unit_7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766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Legitimacy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2214563"/>
            <a:ext cx="4248150" cy="4414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Laws and authority must be appropriate and right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If not, what will people do?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Is </a:t>
            </a:r>
            <a:r>
              <a:rPr lang="en-US" dirty="0"/>
              <a:t>this law legitimate?</a:t>
            </a:r>
          </a:p>
        </p:txBody>
      </p:sp>
      <p:pic>
        <p:nvPicPr>
          <p:cNvPr id="8197" name="Picture 5" descr="http://rds.yahoo.com/S=96062883/K=speed+limit/v=2/SID=e/TID=I013_77/l=IVS/SIG=123ifs7cb/*-http%3A//www.rose-hulman.edu/~milesbm/Images/Speed%2520Lim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81200"/>
            <a:ext cx="33718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124712"/>
          </a:xfrm>
        </p:spPr>
        <p:txBody>
          <a:bodyPr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981200"/>
            <a:ext cx="4419600" cy="469392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ability to enforce the law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Power </a:t>
            </a:r>
            <a:r>
              <a:rPr lang="en-US" dirty="0"/>
              <a:t>of </a:t>
            </a:r>
            <a:r>
              <a:rPr lang="en-US" dirty="0" smtClean="0"/>
              <a:t>coercion - </a:t>
            </a:r>
            <a:r>
              <a:rPr lang="en-US" dirty="0"/>
              <a:t>force people to comply with laws. Totalitarian dictatorships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POWER </a:t>
            </a:r>
            <a:r>
              <a:rPr lang="en-US" dirty="0"/>
              <a:t>= THE ABILITY TO INFLUENCE</a:t>
            </a:r>
          </a:p>
        </p:txBody>
      </p:sp>
      <p:pic>
        <p:nvPicPr>
          <p:cNvPr id="4" name="Picture 3" descr="Power Rang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81200"/>
            <a:ext cx="3418702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4114800" cy="1295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Three </a:t>
            </a:r>
            <a:r>
              <a:rPr lang="en-US" sz="4800" dirty="0" smtClean="0"/>
              <a:t>Systems</a:t>
            </a:r>
            <a:br>
              <a:rPr lang="en-US" sz="4800" dirty="0" smtClean="0"/>
            </a:br>
            <a:r>
              <a:rPr lang="en-US" sz="4800" dirty="0" smtClean="0"/>
              <a:t>of Government</a:t>
            </a:r>
            <a:endParaRPr lang="en-US" sz="4800" dirty="0"/>
          </a:p>
        </p:txBody>
      </p:sp>
      <p:sp>
        <p:nvSpPr>
          <p:cNvPr id="307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762000"/>
            <a:ext cx="47244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u="sng" dirty="0" smtClean="0">
                <a:solidFill>
                  <a:srgbClr val="FF0000"/>
                </a:solidFill>
              </a:rPr>
              <a:t>Unitary</a:t>
            </a:r>
            <a:r>
              <a:rPr lang="en-US" sz="2800" dirty="0" smtClean="0"/>
              <a:t> - </a:t>
            </a:r>
            <a:r>
              <a:rPr lang="en-US" sz="2800" dirty="0"/>
              <a:t>powers rest with central </a:t>
            </a:r>
            <a:r>
              <a:rPr lang="en-US" sz="2800" dirty="0" smtClean="0"/>
              <a:t>government; </a:t>
            </a:r>
            <a:r>
              <a:rPr lang="en-US" sz="2800" dirty="0"/>
              <a:t>decisions at lower level </a:t>
            </a:r>
            <a:r>
              <a:rPr lang="en-US" sz="2800" dirty="0" smtClean="0"/>
              <a:t>cannot </a:t>
            </a:r>
            <a:r>
              <a:rPr lang="en-US" sz="2800" dirty="0"/>
              <a:t>be overturned.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Dictator</a:t>
            </a:r>
          </a:p>
          <a:p>
            <a:pPr lvl="1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u="sng" dirty="0" smtClean="0">
                <a:solidFill>
                  <a:srgbClr val="FF0000"/>
                </a:solidFill>
              </a:rPr>
              <a:t>Confederation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- power </a:t>
            </a:r>
            <a:r>
              <a:rPr lang="en-US" sz="2800" dirty="0"/>
              <a:t>comes from states; central power is limited.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Decentralized power.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AOC “weak</a:t>
            </a:r>
            <a:r>
              <a:rPr lang="en-US" sz="2000" dirty="0" smtClean="0"/>
              <a:t>” national </a:t>
            </a:r>
            <a:r>
              <a:rPr lang="en-US" sz="2000" dirty="0" err="1" smtClean="0"/>
              <a:t>Govn’t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u="sng" dirty="0" smtClean="0">
                <a:solidFill>
                  <a:srgbClr val="FF0000"/>
                </a:solidFill>
              </a:rPr>
              <a:t>Federal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- Authority </a:t>
            </a:r>
            <a:r>
              <a:rPr lang="en-US" sz="2800" dirty="0"/>
              <a:t>is shared among central and state </a:t>
            </a:r>
            <a:r>
              <a:rPr lang="en-US" sz="2800" dirty="0" smtClean="0"/>
              <a:t>government</a:t>
            </a:r>
            <a:r>
              <a:rPr lang="en-US" sz="2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Constitution</a:t>
            </a:r>
            <a:endParaRPr lang="en-US" sz="2000" dirty="0"/>
          </a:p>
        </p:txBody>
      </p:sp>
      <p:pic>
        <p:nvPicPr>
          <p:cNvPr id="6" name="Picture 5" descr="Government's p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05000"/>
            <a:ext cx="41275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is the universe similar to federalism?</a:t>
            </a:r>
          </a:p>
        </p:txBody>
      </p:sp>
      <p:pic>
        <p:nvPicPr>
          <p:cNvPr id="41987" name="Picture 1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05" y="1773381"/>
            <a:ext cx="8997389" cy="403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8" name="Text Box 1028"/>
          <p:cNvSpPr txBox="1">
            <a:spLocks noChangeArrowheads="1"/>
          </p:cNvSpPr>
          <p:nvPr/>
        </p:nvSpPr>
        <p:spPr bwMode="auto">
          <a:xfrm>
            <a:off x="381000" y="5853546"/>
            <a:ext cx="8382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What does the sun represent? </a:t>
            </a:r>
            <a:r>
              <a:rPr lang="en-US" dirty="0" smtClean="0"/>
              <a:t> Large </a:t>
            </a:r>
            <a:r>
              <a:rPr lang="en-US" dirty="0"/>
              <a:t>and small planets?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The genius of “Little Jimmy Madison”.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/>
              <a:t>Federalism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1062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Founding Fathers chose federalism.</a:t>
            </a:r>
            <a:endParaRPr lang="en-US" dirty="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371600" y="3048000"/>
            <a:ext cx="4724400" cy="35814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87</a:t>
            </a:r>
            <a:r>
              <a:rPr lang="en-US" dirty="0"/>
              <a:t>, 453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971800" y="4267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133600" y="5486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638800" y="3352800"/>
            <a:ext cx="3352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Federal-Enumerated/Expressed</a:t>
            </a:r>
          </a:p>
          <a:p>
            <a:pPr algn="ctr">
              <a:spcBef>
                <a:spcPct val="50000"/>
              </a:spcBef>
            </a:pPr>
            <a:r>
              <a:rPr lang="en-US" dirty="0" smtClean="0"/>
              <a:t>Delegated</a:t>
            </a:r>
          </a:p>
          <a:p>
            <a:pPr algn="ctr">
              <a:spcBef>
                <a:spcPct val="50000"/>
              </a:spcBef>
            </a:pPr>
            <a:endParaRPr lang="en-US" dirty="0"/>
          </a:p>
          <a:p>
            <a:pPr algn="ctr">
              <a:spcBef>
                <a:spcPct val="50000"/>
              </a:spcBef>
            </a:pPr>
            <a:r>
              <a:rPr lang="en-US" dirty="0" smtClean="0"/>
              <a:t>State-10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; Reserved</a:t>
            </a:r>
          </a:p>
          <a:p>
            <a:pPr algn="ctr">
              <a:spcBef>
                <a:spcPct val="50000"/>
              </a:spcBef>
            </a:pPr>
            <a:endParaRPr lang="en-US" dirty="0" smtClean="0"/>
          </a:p>
          <a:p>
            <a:pPr algn="ctr">
              <a:spcBef>
                <a:spcPct val="50000"/>
              </a:spcBef>
            </a:pPr>
            <a:endParaRPr lang="en-US" dirty="0"/>
          </a:p>
          <a:p>
            <a:pPr algn="ctr">
              <a:spcBef>
                <a:spcPct val="50000"/>
              </a:spcBef>
            </a:pPr>
            <a:r>
              <a:rPr lang="en-US" dirty="0"/>
              <a:t>Local-10</a:t>
            </a:r>
            <a:r>
              <a:rPr lang="en-US" baseline="30000" dirty="0"/>
              <a:t>th</a:t>
            </a:r>
            <a:r>
              <a:rPr lang="en-US" dirty="0"/>
              <a:t> Amend.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505200" y="4724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50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581400" y="3657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Benefits and Weaknesses</a:t>
            </a:r>
            <a:br>
              <a:rPr lang="en-US" dirty="0" smtClean="0"/>
            </a:br>
            <a:r>
              <a:rPr lang="en-US" dirty="0" smtClean="0"/>
              <a:t> to Federalism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3667789"/>
              </p:ext>
            </p:extLst>
          </p:nvPr>
        </p:nvGraphicFramePr>
        <p:xfrm>
          <a:off x="152400" y="1676400"/>
          <a:ext cx="8839200" cy="502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4114800"/>
              </a:tblGrid>
              <a:tr h="114584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Arguments</a:t>
                      </a:r>
                      <a:r>
                        <a:rPr lang="en-US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against Federalism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Benefits of Federalism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3355">
                <a:tc>
                  <a:txBody>
                    <a:bodyPr/>
                    <a:lstStyle/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2200" dirty="0" smtClean="0"/>
                        <a:t>Promotes inequality</a:t>
                      </a:r>
                      <a:r>
                        <a:rPr lang="en-US" sz="2200" baseline="0" dirty="0" smtClean="0"/>
                        <a:t> because states differ in resources they have to provide services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endParaRPr lang="en-US" sz="2200" baseline="0" dirty="0" smtClean="0"/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Enables local interests to delay majority supported policies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endParaRPr lang="en-US" sz="2200" baseline="0" dirty="0" smtClean="0"/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Creates confusion because the citizens to do not know each government’s responsibility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200" dirty="0" smtClean="0"/>
                        <a:t>Promotes</a:t>
                      </a:r>
                      <a:r>
                        <a:rPr lang="en-US" sz="2200" baseline="0" dirty="0" smtClean="0"/>
                        <a:t> diverse policies encouraging creative ideas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2200" baseline="0" dirty="0" smtClean="0"/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Provides multiple power center, thus making it difficult for one 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</a:rPr>
                        <a:t>faction </a:t>
                      </a:r>
                      <a:r>
                        <a:rPr lang="en-US" sz="2200" baseline="0" dirty="0" smtClean="0"/>
                        <a:t>(interest group) to dominate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2200" baseline="0" dirty="0" smtClean="0"/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Keeps the government close to the people by increasing opportunity to participate.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358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Federalism</vt:lpstr>
      <vt:lpstr>Slide 2</vt:lpstr>
      <vt:lpstr>Authority</vt:lpstr>
      <vt:lpstr>Legitimacy</vt:lpstr>
      <vt:lpstr>Power</vt:lpstr>
      <vt:lpstr>Three Systems of Government</vt:lpstr>
      <vt:lpstr>How is the universe similar to federalism?</vt:lpstr>
      <vt:lpstr>Federalism</vt:lpstr>
      <vt:lpstr>Benefits and Weaknesses  to Federalism</vt:lpstr>
      <vt:lpstr>Two Types- Dual and Cooperative</vt:lpstr>
      <vt:lpstr>Two Types- Dual and Cooperative</vt:lpstr>
      <vt:lpstr>History of Federalism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AllanChapman</cp:lastModifiedBy>
  <cp:revision>61</cp:revision>
  <dcterms:created xsi:type="dcterms:W3CDTF">2006-08-16T00:00:00Z</dcterms:created>
  <dcterms:modified xsi:type="dcterms:W3CDTF">2014-02-04T12:55:26Z</dcterms:modified>
</cp:coreProperties>
</file>