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69" r:id="rId3"/>
    <p:sldId id="268" r:id="rId4"/>
    <p:sldId id="270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883664"/>
          </a:xfrm>
        </p:spPr>
        <p:txBody>
          <a:bodyPr/>
          <a:lstStyle/>
          <a:p>
            <a:pPr algn="ctr"/>
            <a:r>
              <a:rPr lang="en-US" dirty="0" smtClean="0"/>
              <a:t>Executive Office </a:t>
            </a:r>
            <a:br>
              <a:rPr lang="en-US" dirty="0" smtClean="0"/>
            </a:br>
            <a:r>
              <a:rPr lang="en-US" dirty="0" smtClean="0"/>
              <a:t>of the President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Executive Office of the President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Office of Management and Budget (OMB)</a:t>
            </a:r>
          </a:p>
          <a:p>
            <a:pPr lvl="1"/>
            <a:r>
              <a:rPr lang="en-US" dirty="0" smtClean="0"/>
              <a:t>Largest office, responsible for overseeing the preparation of the budget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National Security Council (NSC)</a:t>
            </a:r>
          </a:p>
          <a:p>
            <a:pPr lvl="1"/>
            <a:r>
              <a:rPr lang="en-US" dirty="0" smtClean="0"/>
              <a:t>Foreign and military advisors who aid in foreign policy and national security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Council of Economic Advisors (CEA)</a:t>
            </a:r>
          </a:p>
          <a:p>
            <a:pPr lvl="1"/>
            <a:r>
              <a:rPr lang="en-US" dirty="0" smtClean="0"/>
              <a:t>3 leading economist who assist with the economic policy.</a:t>
            </a:r>
            <a:endParaRPr lang="en-US" dirty="0"/>
          </a:p>
        </p:txBody>
      </p:sp>
      <p:pic>
        <p:nvPicPr>
          <p:cNvPr id="7" name="Picture 3" descr="D:\Media\Electronic_Transparencies\chapter24\CummingsWise 10e Images\The Presidency\F13-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72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4191000" cy="819912"/>
          </a:xfrm>
        </p:spPr>
        <p:txBody>
          <a:bodyPr/>
          <a:lstStyle/>
          <a:p>
            <a:pPr algn="ctr"/>
            <a:r>
              <a:rPr lang="en-US" u="sng" dirty="0" smtClean="0"/>
              <a:t>The Cabinet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76400"/>
            <a:ext cx="4191000" cy="5181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Includes 14 department heads and the attorney general.</a:t>
            </a:r>
          </a:p>
          <a:p>
            <a:pPr lvl="1"/>
            <a:r>
              <a:rPr lang="en-US" dirty="0" smtClean="0"/>
              <a:t>Have divided loyalties – partly to President and to their institutional goals of their own department.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Difficult to control because</a:t>
            </a:r>
          </a:p>
          <a:p>
            <a:pPr lvl="1"/>
            <a:r>
              <a:rPr lang="en-US" dirty="0" smtClean="0"/>
              <a:t>Careers extend beyond 1 President</a:t>
            </a:r>
          </a:p>
          <a:p>
            <a:pPr lvl="1"/>
            <a:r>
              <a:rPr lang="en-US" dirty="0" smtClean="0"/>
              <a:t>Interest Groups often form ties with Cabinet departments</a:t>
            </a:r>
            <a:endParaRPr lang="en-US" dirty="0"/>
          </a:p>
        </p:txBody>
      </p:sp>
      <p:pic>
        <p:nvPicPr>
          <p:cNvPr id="5" name="Content Placeholder 4" descr="Obama Cabie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0"/>
            <a:ext cx="4953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The White House Staff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0" y="1859757"/>
            <a:ext cx="4343399" cy="654843"/>
          </a:xfrm>
        </p:spPr>
        <p:txBody>
          <a:bodyPr/>
          <a:lstStyle/>
          <a:p>
            <a:pPr algn="ctr"/>
            <a:r>
              <a:rPr lang="en-US" dirty="0" smtClean="0"/>
              <a:t>Clinton’s White House Staff</a:t>
            </a:r>
            <a:endParaRPr lang="en-US" dirty="0"/>
          </a:p>
        </p:txBody>
      </p:sp>
      <p:pic>
        <p:nvPicPr>
          <p:cNvPr id="5" name="Content Placeholder 4" descr="Clinton's White House Staff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438400"/>
            <a:ext cx="4373728" cy="3124200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0" y="1752600"/>
            <a:ext cx="457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Must be loyal to President</a:t>
            </a:r>
          </a:p>
          <a:p>
            <a:r>
              <a:rPr lang="en-US" dirty="0" smtClean="0"/>
              <a:t>Appointed and dismissed by POTUS</a:t>
            </a:r>
          </a:p>
          <a:p>
            <a:r>
              <a:rPr lang="en-US" dirty="0" smtClean="0"/>
              <a:t>Provide the President with policy options and analysis.</a:t>
            </a:r>
          </a:p>
          <a:p>
            <a:endParaRPr lang="en-US" dirty="0" smtClean="0"/>
          </a:p>
          <a:p>
            <a:r>
              <a:rPr lang="en-US" dirty="0" smtClean="0"/>
              <a:t>Chief of Staff</a:t>
            </a:r>
          </a:p>
          <a:p>
            <a:pPr lvl="1"/>
            <a:r>
              <a:rPr lang="en-US" dirty="0" smtClean="0"/>
              <a:t>Highest ranking official who select’s key WH staff and managing flow of people and info into the Oval Office.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Press Secretary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731264"/>
          </a:xfrm>
        </p:spPr>
        <p:txBody>
          <a:bodyPr/>
          <a:lstStyle/>
          <a:p>
            <a:pPr algn="ctr"/>
            <a:r>
              <a:rPr lang="en-US" dirty="0" smtClean="0"/>
              <a:t>Roles and Powers </a:t>
            </a:r>
            <a:br>
              <a:rPr lang="en-US" dirty="0" smtClean="0"/>
            </a:br>
            <a:r>
              <a:rPr lang="en-US" dirty="0" smtClean="0"/>
              <a:t>of the President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President as Chief 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The President enforces federal laws and administers a bureaucracy that includes 2.7 million civilian employees and spends more than $3 trillion a year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54102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Appointment Power </a:t>
            </a:r>
            <a:r>
              <a:rPr lang="en-US" sz="1900" dirty="0" smtClean="0"/>
              <a:t>– The President has the power to appoint many top ranking officers of the federal government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Cabinet members and their top aides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Heads of independent agencies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Ambassadors and other diplomats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All federal judges, US Marshalls, attorneys</a:t>
            </a:r>
          </a:p>
          <a:p>
            <a:pPr>
              <a:buFont typeface="Arial" pitchFamily="34" charset="0"/>
              <a:buChar char="•"/>
            </a:pPr>
            <a:endParaRPr lang="en-US" sz="1900" dirty="0" smtClean="0"/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All are subject to confirmation by a majority of the Senate but may be removed by the President.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Limited by an unwritten rule known as </a:t>
            </a:r>
            <a:r>
              <a:rPr lang="en-US" sz="1900" dirty="0" smtClean="0">
                <a:solidFill>
                  <a:srgbClr val="FF0000"/>
                </a:solidFill>
              </a:rPr>
              <a:t>senatorial courtesy </a:t>
            </a:r>
            <a:r>
              <a:rPr lang="en-US" sz="1900" dirty="0" smtClean="0"/>
              <a:t>– the Senate will not approve an appointment opposed by the majority party senator from the state where the appointee will serve. </a:t>
            </a:r>
          </a:p>
        </p:txBody>
      </p:sp>
      <p:pic>
        <p:nvPicPr>
          <p:cNvPr id="6" name="Picture 5" descr="Clinton &amp; Ob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743200"/>
            <a:ext cx="3581400" cy="297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5791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President Obama and Sec. of State nominee Hilary Clinton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Confirmation R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1992</TotalTime>
  <Words>291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Executive Office  of the President</vt:lpstr>
      <vt:lpstr>The Executive Office of the President</vt:lpstr>
      <vt:lpstr>The Cabinet</vt:lpstr>
      <vt:lpstr>The White House Staff</vt:lpstr>
      <vt:lpstr>Roles and Powers  of the President</vt:lpstr>
      <vt:lpstr>President as Chief Executive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 Chapman</cp:lastModifiedBy>
  <cp:revision>149</cp:revision>
  <dcterms:created xsi:type="dcterms:W3CDTF">2006-08-16T00:00:00Z</dcterms:created>
  <dcterms:modified xsi:type="dcterms:W3CDTF">2014-03-06T02:46:33Z</dcterms:modified>
</cp:coreProperties>
</file>