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71" r:id="rId3"/>
    <p:sldId id="272" r:id="rId4"/>
    <p:sldId id="273" r:id="rId5"/>
    <p:sldId id="274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731264"/>
          </a:xfrm>
        </p:spPr>
        <p:txBody>
          <a:bodyPr/>
          <a:lstStyle/>
          <a:p>
            <a:pPr algn="ctr"/>
            <a:r>
              <a:rPr lang="en-US" dirty="0" smtClean="0"/>
              <a:t>Roles and Powers </a:t>
            </a:r>
            <a:br>
              <a:rPr lang="en-US" dirty="0" smtClean="0"/>
            </a:br>
            <a:r>
              <a:rPr lang="en-US" dirty="0" smtClean="0"/>
              <a:t>of the President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President as Chief Legislator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52400" y="1905000"/>
            <a:ext cx="4038600" cy="4434840"/>
          </a:xfrm>
        </p:spPr>
        <p:txBody>
          <a:bodyPr/>
          <a:lstStyle/>
          <a:p>
            <a:r>
              <a:rPr lang="en-US" dirty="0" smtClean="0"/>
              <a:t>President is required to give State of Union Address to Congress</a:t>
            </a:r>
          </a:p>
          <a:p>
            <a:endParaRPr lang="en-US" dirty="0" smtClean="0"/>
          </a:p>
          <a:p>
            <a:r>
              <a:rPr lang="en-US" dirty="0" smtClean="0"/>
              <a:t>Can bring issue to Congress’ attention</a:t>
            </a:r>
          </a:p>
          <a:p>
            <a:endParaRPr lang="en-US" dirty="0" smtClean="0"/>
          </a:p>
          <a:p>
            <a:r>
              <a:rPr lang="en-US" dirty="0" smtClean="0"/>
              <a:t>Veto Legislation</a:t>
            </a:r>
            <a:endParaRPr lang="en-US" dirty="0"/>
          </a:p>
        </p:txBody>
      </p:sp>
      <p:pic>
        <p:nvPicPr>
          <p:cNvPr id="9" name="Content Placeholder 8" descr="President Obam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191000" y="2438400"/>
            <a:ext cx="4780492" cy="35853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Veto Power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752600"/>
            <a:ext cx="4648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President’s options</a:t>
            </a:r>
          </a:p>
          <a:p>
            <a:pPr lvl="1"/>
            <a:r>
              <a:rPr lang="en-US" dirty="0" smtClean="0"/>
              <a:t>Sign a bill into law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Wait 10 days = a law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Pocket veto </a:t>
            </a:r>
            <a:r>
              <a:rPr lang="en-US" dirty="0" smtClean="0"/>
              <a:t>– if Congress is expected to adjourn in less than 10 days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Veto </a:t>
            </a:r>
            <a:r>
              <a:rPr lang="en-US" dirty="0" smtClean="0"/>
              <a:t>(reject) but Congress may override that with 2/3rds vote in each chamber.</a:t>
            </a:r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4953001" cy="362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5867400"/>
            <a:ext cx="495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Less than 10% of vetoed bills are overridden (so a threat usually enough) and those that are will usually be revised and passed in another form.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Line-Item Veto Power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600200"/>
            <a:ext cx="4800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President’s must accept or reject the entire bill, unlike many governors.</a:t>
            </a:r>
          </a:p>
          <a:p>
            <a:endParaRPr lang="en-US" sz="2400" dirty="0" smtClean="0"/>
          </a:p>
          <a:p>
            <a:r>
              <a:rPr lang="en-US" dirty="0" smtClean="0"/>
              <a:t>1996, Congress passed a Line-Item Veto Act giving POTUS the ability to strike down</a:t>
            </a:r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371600"/>
            <a:ext cx="4572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0" y="4495800"/>
            <a:ext cx="9144000" cy="2362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2800" dirty="0" smtClean="0"/>
              <a:t>individual items in major appropriations bills, hoping this would help reduce wasteful spending, pork, and earmarks.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Two years later the Supreme Court struck down the line-item veto as an unconstitutional expansion of the President’s power.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dirty="0" smtClean="0"/>
              <a:t>Working with Congress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935480"/>
            <a:ext cx="8839200" cy="4770120"/>
          </a:xfrm>
        </p:spPr>
        <p:txBody>
          <a:bodyPr>
            <a:normAutofit/>
          </a:bodyPr>
          <a:lstStyle/>
          <a:p>
            <a:r>
              <a:rPr lang="en-US" dirty="0" smtClean="0"/>
              <a:t>President’s prefer a bipartisan relationship with Congress</a:t>
            </a:r>
          </a:p>
          <a:p>
            <a:endParaRPr lang="en-US" dirty="0" smtClean="0"/>
          </a:p>
          <a:p>
            <a:r>
              <a:rPr lang="en-US" dirty="0" smtClean="0"/>
              <a:t>Strategies used to influence Congress to pass legislation</a:t>
            </a:r>
          </a:p>
          <a:p>
            <a:pPr lvl="1"/>
            <a:r>
              <a:rPr lang="en-US" dirty="0" smtClean="0"/>
              <a:t>Assigning legislative liaisons from the EOP to lobby legislators</a:t>
            </a:r>
          </a:p>
          <a:p>
            <a:pPr lvl="1"/>
            <a:r>
              <a:rPr lang="en-US" dirty="0" smtClean="0"/>
              <a:t>Working with majority and minority leaders</a:t>
            </a:r>
          </a:p>
          <a:p>
            <a:pPr lvl="1"/>
            <a:r>
              <a:rPr lang="en-US" dirty="0" smtClean="0"/>
              <a:t>Using the media</a:t>
            </a:r>
          </a:p>
          <a:p>
            <a:pPr lvl="1"/>
            <a:r>
              <a:rPr lang="en-US" dirty="0" smtClean="0"/>
              <a:t>Using high Presidential approval ratings to persuade legislators to support programs</a:t>
            </a:r>
          </a:p>
          <a:p>
            <a:pPr lvl="1"/>
            <a:r>
              <a:rPr lang="en-US" dirty="0" smtClean="0"/>
              <a:t>Bargaining and using “pork” that will benefit wavering Congressmen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9144000" cy="9723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When Working with Congress – Don’t Work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Usually occurs when President and Congress, or the two chambers, are controlled by differing parties</a:t>
            </a:r>
          </a:p>
          <a:p>
            <a:endParaRPr lang="en-US" dirty="0" smtClean="0"/>
          </a:p>
          <a:p>
            <a:r>
              <a:rPr lang="en-US" dirty="0" smtClean="0"/>
              <a:t>Consequences of </a:t>
            </a:r>
            <a:r>
              <a:rPr lang="en-US" dirty="0" smtClean="0">
                <a:solidFill>
                  <a:srgbClr val="FF0000"/>
                </a:solidFill>
              </a:rPr>
              <a:t>divided government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Heightened partisanship and difficult to negotiate compromises</a:t>
            </a:r>
          </a:p>
          <a:p>
            <a:pPr lvl="1"/>
            <a:r>
              <a:rPr lang="en-US" dirty="0" smtClean="0"/>
              <a:t>Creates </a:t>
            </a:r>
            <a:r>
              <a:rPr lang="en-US" dirty="0" smtClean="0">
                <a:solidFill>
                  <a:srgbClr val="FF0000"/>
                </a:solidFill>
              </a:rPr>
              <a:t>gridlock</a:t>
            </a:r>
          </a:p>
          <a:p>
            <a:pPr lvl="1"/>
            <a:r>
              <a:rPr lang="en-US" dirty="0" smtClean="0"/>
              <a:t>Created a decline in public trust in the go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Presidents overcome divided government…</a:t>
            </a:r>
          </a:p>
          <a:p>
            <a:pPr lvl="1"/>
            <a:r>
              <a:rPr lang="en-US" dirty="0" smtClean="0"/>
              <a:t>Using media</a:t>
            </a:r>
          </a:p>
          <a:p>
            <a:pPr lvl="1"/>
            <a:r>
              <a:rPr lang="en-US" dirty="0" smtClean="0"/>
              <a:t>Threatening use of veto</a:t>
            </a:r>
          </a:p>
          <a:p>
            <a:pPr lvl="1"/>
            <a:r>
              <a:rPr lang="en-US" dirty="0" smtClean="0"/>
              <a:t>Make deals with key Congressional leaders</a:t>
            </a:r>
          </a:p>
          <a:p>
            <a:pPr lvl="1"/>
            <a:r>
              <a:rPr lang="en-US" dirty="0" smtClean="0"/>
              <a:t>Building coalitions</a:t>
            </a:r>
          </a:p>
          <a:p>
            <a:pPr lvl="1"/>
            <a:r>
              <a:rPr lang="en-US" dirty="0" smtClean="0"/>
              <a:t>Increase reliance on White House staff</a:t>
            </a:r>
          </a:p>
        </p:txBody>
      </p:sp>
      <p:pic>
        <p:nvPicPr>
          <p:cNvPr id="4" name="Picture 3" descr="Gridlo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3657600"/>
            <a:ext cx="32766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1993</TotalTime>
  <Words>304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Roles and Powers  of the President</vt:lpstr>
      <vt:lpstr>President as Chief Legislator</vt:lpstr>
      <vt:lpstr>Veto Power</vt:lpstr>
      <vt:lpstr>Line-Item Veto Power</vt:lpstr>
      <vt:lpstr>Working with Congress</vt:lpstr>
      <vt:lpstr>When Working with Congress – Don’t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Underpinnings</dc:title>
  <dc:creator>Chapman</dc:creator>
  <cp:lastModifiedBy>Allan Chapman</cp:lastModifiedBy>
  <cp:revision>149</cp:revision>
  <dcterms:created xsi:type="dcterms:W3CDTF">2006-08-16T00:00:00Z</dcterms:created>
  <dcterms:modified xsi:type="dcterms:W3CDTF">2014-03-06T03:01:53Z</dcterms:modified>
</cp:coreProperties>
</file>