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6" r:id="rId3"/>
    <p:sldId id="277" r:id="rId4"/>
    <p:sldId id="278" r:id="rId5"/>
    <p:sldId id="290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731264"/>
          </a:xfrm>
        </p:spPr>
        <p:txBody>
          <a:bodyPr/>
          <a:lstStyle/>
          <a:p>
            <a:pPr algn="ctr"/>
            <a:r>
              <a:rPr lang="en-US" dirty="0" smtClean="0"/>
              <a:t>Roles and Powers </a:t>
            </a:r>
            <a:br>
              <a:rPr lang="en-US" dirty="0" smtClean="0"/>
            </a:br>
            <a:r>
              <a:rPr lang="en-US" dirty="0" smtClean="0"/>
              <a:t>of the President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President as Chief Diplomat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President can extend or cut relations with foreign countries.</a:t>
            </a:r>
          </a:p>
          <a:p>
            <a:pPr lvl="1"/>
            <a:r>
              <a:rPr lang="en-US" dirty="0" smtClean="0"/>
              <a:t>Example:  	Carter recognized People’s Republic of China and 			severed relations with Iran.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Sole power to negotiate treaties</a:t>
            </a:r>
          </a:p>
          <a:p>
            <a:pPr lvl="1"/>
            <a:r>
              <a:rPr lang="en-US" dirty="0" smtClean="0"/>
              <a:t>Examples:  	Carter – Panama Canal Treaty						Wilson – Treaty of Versailles (ended WWI)					</a:t>
            </a:r>
            <a:r>
              <a:rPr lang="en-US" dirty="0" smtClean="0">
                <a:solidFill>
                  <a:srgbClr val="FF0000"/>
                </a:solidFill>
              </a:rPr>
              <a:t>Senate actually rejected this treaty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Presidents have began to rely on executive agreements because they do not need Congressional approval (therefore they are not part of American law)</a:t>
            </a:r>
          </a:p>
          <a:p>
            <a:pPr lvl="1"/>
            <a:r>
              <a:rPr lang="en-US" dirty="0" smtClean="0"/>
              <a:t>Examples: 	Vietnam Peace Agreement						SALT I (limiting offensive nuclear  weapons)</a:t>
            </a:r>
          </a:p>
          <a:p>
            <a:pPr lvl="1">
              <a:buNone/>
            </a:pPr>
            <a:r>
              <a:rPr lang="en-US" dirty="0" smtClean="0"/>
              <a:t>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8199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President as Commander-in-Chief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52601"/>
            <a:ext cx="4648200" cy="3962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Since WWII modern Presidents have sent US forces into combat without formal declarations of war</a:t>
            </a:r>
          </a:p>
          <a:p>
            <a:pPr lvl="1"/>
            <a:r>
              <a:rPr lang="en-US" sz="2000" dirty="0" smtClean="0"/>
              <a:t>Vietnam, Korea, Persian Gulf, and the Iraq War</a:t>
            </a:r>
          </a:p>
          <a:p>
            <a:endParaRPr lang="en-US" sz="1000" dirty="0" smtClean="0"/>
          </a:p>
          <a:p>
            <a:r>
              <a:rPr lang="en-US" sz="2400" dirty="0" smtClean="0"/>
              <a:t>1973 War Powers Resolution ensured Congressional involvement in military commitment. </a:t>
            </a:r>
            <a:endParaRPr lang="en-US" sz="2400" dirty="0"/>
          </a:p>
        </p:txBody>
      </p:sp>
      <p:pic>
        <p:nvPicPr>
          <p:cNvPr id="5" name="Content Placeholder 4" descr="Bush as Commander in Chief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73600" y="1828800"/>
            <a:ext cx="4318000" cy="3581400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0" y="5638800"/>
            <a:ext cx="9144000" cy="121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President must notify Congress within 48 hours of deploying troops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000" dirty="0" smtClean="0"/>
              <a:t>President must bring troops home within 60 to 90 days unless Congress extends the time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723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National Security and Foreign Policy Powers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905000"/>
            <a:ext cx="4116388" cy="659352"/>
          </a:xfrm>
        </p:spPr>
        <p:txBody>
          <a:bodyPr/>
          <a:lstStyle/>
          <a:p>
            <a:pPr algn="ctr"/>
            <a:r>
              <a:rPr lang="en-US" dirty="0" smtClean="0"/>
              <a:t>Formal Powers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648200" y="1905000"/>
            <a:ext cx="4191000" cy="654843"/>
          </a:xfrm>
        </p:spPr>
        <p:txBody>
          <a:bodyPr/>
          <a:lstStyle/>
          <a:p>
            <a:pPr algn="ctr"/>
            <a:r>
              <a:rPr lang="en-US" dirty="0" smtClean="0"/>
              <a:t>Informal Powers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381000" y="2514600"/>
            <a:ext cx="4116388" cy="3845720"/>
          </a:xfrm>
        </p:spPr>
        <p:txBody>
          <a:bodyPr/>
          <a:lstStyle/>
          <a:p>
            <a:r>
              <a:rPr lang="en-US" dirty="0" smtClean="0"/>
              <a:t>Deploy troops</a:t>
            </a:r>
          </a:p>
          <a:p>
            <a:r>
              <a:rPr lang="en-US" dirty="0" smtClean="0"/>
              <a:t>Appoint ambassadors</a:t>
            </a:r>
          </a:p>
          <a:p>
            <a:r>
              <a:rPr lang="en-US" dirty="0" smtClean="0"/>
              <a:t>Negotiate treaties</a:t>
            </a:r>
          </a:p>
          <a:p>
            <a:r>
              <a:rPr lang="en-US" dirty="0" smtClean="0"/>
              <a:t>Recognize nations</a:t>
            </a:r>
          </a:p>
          <a:p>
            <a:r>
              <a:rPr lang="en-US" dirty="0" smtClean="0"/>
              <a:t>Receive ambassadors from other public ministers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800600" y="2514600"/>
            <a:ext cx="4038600" cy="3845720"/>
          </a:xfrm>
        </p:spPr>
        <p:txBody>
          <a:bodyPr/>
          <a:lstStyle/>
          <a:p>
            <a:r>
              <a:rPr lang="en-US" dirty="0" smtClean="0"/>
              <a:t>Negotiate executive agreements</a:t>
            </a:r>
          </a:p>
          <a:p>
            <a:r>
              <a:rPr lang="en-US" dirty="0" smtClean="0"/>
              <a:t>Recognized global leader who meets with other leaders to build international coalitions</a:t>
            </a:r>
          </a:p>
          <a:p>
            <a:r>
              <a:rPr lang="en-US" dirty="0" smtClean="0"/>
              <a:t>Manages international crisis</a:t>
            </a:r>
          </a:p>
          <a:p>
            <a:r>
              <a:rPr lang="en-US" dirty="0" smtClean="0"/>
              <a:t>Access to information not available to Congress or the public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981200" y="4191000"/>
            <a:ext cx="502920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</a:t>
            </a:r>
            <a:r>
              <a:rPr lang="en-US" dirty="0" err="1" smtClean="0"/>
              <a:t>vs</a:t>
            </a:r>
            <a:r>
              <a:rPr lang="en-US" dirty="0" smtClean="0"/>
              <a:t> Congress FR	Q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038600" cy="4785515"/>
          </a:xfrm>
        </p:spPr>
        <p:txBody>
          <a:bodyPr>
            <a:normAutofit/>
          </a:bodyPr>
          <a:lstStyle/>
          <a:p>
            <a:pPr marL="880110" lvl="1" indent="-514350"/>
            <a:r>
              <a:rPr lang="en-US" sz="1800" dirty="0" smtClean="0"/>
              <a:t>Pass foreign policy laws</a:t>
            </a:r>
          </a:p>
          <a:p>
            <a:pPr marL="880110" lvl="1" indent="-514350"/>
            <a:r>
              <a:rPr lang="en-US" sz="1800" dirty="0" smtClean="0"/>
              <a:t>Regulate foreign commerce (including trade agreements)</a:t>
            </a:r>
          </a:p>
          <a:p>
            <a:pPr marL="880110" lvl="1" indent="-514350"/>
            <a:r>
              <a:rPr lang="en-US" sz="1800" dirty="0" smtClean="0"/>
              <a:t>Ratify Treaties</a:t>
            </a:r>
          </a:p>
          <a:p>
            <a:pPr marL="880110" lvl="1" indent="-514350"/>
            <a:r>
              <a:rPr lang="en-US" sz="1800" dirty="0" smtClean="0"/>
              <a:t>Executive agreements</a:t>
            </a:r>
          </a:p>
          <a:p>
            <a:pPr marL="880110" lvl="1" indent="-514350"/>
            <a:r>
              <a:rPr lang="en-US" sz="1800" dirty="0" smtClean="0"/>
              <a:t>Access to media/bully pulpit/morale building</a:t>
            </a:r>
          </a:p>
          <a:p>
            <a:pPr marL="880110" lvl="1" indent="-514350"/>
            <a:r>
              <a:rPr lang="en-US" sz="1800" dirty="0" smtClean="0"/>
              <a:t>Agenda setting</a:t>
            </a:r>
          </a:p>
          <a:p>
            <a:pPr marL="880110" lvl="1" indent="-514350"/>
            <a:r>
              <a:rPr lang="en-US" sz="1800" dirty="0" smtClean="0"/>
              <a:t>Meet with world leaders</a:t>
            </a:r>
          </a:p>
          <a:p>
            <a:pPr marL="880110" lvl="1" indent="-514350"/>
            <a:r>
              <a:rPr lang="en-US" sz="1800" dirty="0" smtClean="0"/>
              <a:t>Crisis manager</a:t>
            </a:r>
          </a:p>
          <a:p>
            <a:pPr marL="880110" lvl="1" indent="-514350"/>
            <a:r>
              <a:rPr lang="en-US" sz="1800" dirty="0" smtClean="0"/>
              <a:t>Negotiate/make Treaties</a:t>
            </a:r>
          </a:p>
          <a:p>
            <a:pPr marL="880110" lvl="1" indent="-514350"/>
            <a:r>
              <a:rPr lang="en-US" sz="1800" dirty="0" smtClean="0"/>
              <a:t>Recognition of nations</a:t>
            </a:r>
          </a:p>
          <a:p>
            <a:pPr marL="880110" lvl="1" indent="-514350"/>
            <a:r>
              <a:rPr lang="en-US" sz="1800" dirty="0" smtClean="0"/>
              <a:t>Receive ambassadors from other nations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038600" cy="4709315"/>
          </a:xfrm>
        </p:spPr>
        <p:txBody>
          <a:bodyPr>
            <a:normAutofit/>
          </a:bodyPr>
          <a:lstStyle/>
          <a:p>
            <a:pPr marL="880110" lvl="1" indent="-514350"/>
            <a:r>
              <a:rPr lang="en-US" sz="1800" dirty="0" smtClean="0"/>
              <a:t>Commander in chief – power to commit troops</a:t>
            </a:r>
          </a:p>
          <a:p>
            <a:pPr marL="880110" lvl="1" indent="-514350"/>
            <a:r>
              <a:rPr lang="en-US" sz="1800" dirty="0" smtClean="0"/>
              <a:t>Appointment of ambassadors</a:t>
            </a:r>
          </a:p>
          <a:p>
            <a:pPr marL="880110" lvl="1" indent="-514350"/>
            <a:r>
              <a:rPr lang="en-US" sz="1800" dirty="0" smtClean="0"/>
              <a:t>Confirm ambassadors</a:t>
            </a:r>
          </a:p>
          <a:p>
            <a:pPr marL="880110" lvl="1" indent="-514350"/>
            <a:r>
              <a:rPr lang="en-US" sz="1800" dirty="0" smtClean="0"/>
              <a:t>Power of the purse in military matters</a:t>
            </a:r>
          </a:p>
          <a:p>
            <a:pPr marL="880110" lvl="1" indent="-514350"/>
            <a:r>
              <a:rPr lang="en-US" sz="1800" dirty="0" smtClean="0"/>
              <a:t>Declare war</a:t>
            </a:r>
          </a:p>
          <a:p>
            <a:pPr marL="880110" lvl="1" indent="-514350"/>
            <a:r>
              <a:rPr lang="en-US" sz="1800" dirty="0" smtClean="0"/>
              <a:t>Crisis manager</a:t>
            </a:r>
          </a:p>
          <a:p>
            <a:pPr marL="880110" lvl="1" indent="-514350"/>
            <a:r>
              <a:rPr lang="en-US" sz="1800" dirty="0" smtClean="0"/>
              <a:t>International coalition building</a:t>
            </a:r>
          </a:p>
          <a:p>
            <a:pPr marL="880110" lvl="1" indent="-514350"/>
            <a:r>
              <a:rPr lang="en-US" sz="1800" dirty="0" smtClean="0"/>
              <a:t>Access to more information, expertise, and knowledge than Congress</a:t>
            </a:r>
          </a:p>
          <a:p>
            <a:pPr marL="880110" lvl="1" indent="-514350"/>
            <a:r>
              <a:rPr lang="en-US" sz="1800" dirty="0" smtClean="0"/>
              <a:t>Recognized as global leader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723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President vs </a:t>
            </a:r>
            <a:r>
              <a:rPr lang="en-US" sz="4000" dirty="0" smtClean="0"/>
              <a:t>Congress Foreign Policy  </a:t>
            </a:r>
            <a:r>
              <a:rPr lang="en-US" sz="4000" dirty="0" smtClean="0"/>
              <a:t>FRQ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Presidents are generally thought to have an advantage over Congress in conducting foreign policy because of the formal and informal powers of the President.</a:t>
            </a:r>
          </a:p>
          <a:p>
            <a:endParaRPr lang="en-US" sz="1800" dirty="0" smtClean="0"/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Identify two formal powers of the President in making foreign policy.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Identify two formal powers of Congress in making foreign policy.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Identify two formal powers of the President that contribute that contribute to the Presidents advantage over Congress in conducting foreign policy.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Explain how each of the formal powers identified in (c) contributes to the Presidents advantage over Congress in conducting foreign policy.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1995</TotalTime>
  <Words>321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Roles and Powers  of the President</vt:lpstr>
      <vt:lpstr>President as Chief Diplomat</vt:lpstr>
      <vt:lpstr>President as Commander-in-Chief</vt:lpstr>
      <vt:lpstr>National Security and Foreign Policy Powers</vt:lpstr>
      <vt:lpstr>President vs Congress FR Q</vt:lpstr>
      <vt:lpstr>President vs Congress Foreign Policy  FRQ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Underpinnings</dc:title>
  <dc:creator>Chapman</dc:creator>
  <cp:lastModifiedBy>Allan Chapman</cp:lastModifiedBy>
  <cp:revision>149</cp:revision>
  <dcterms:created xsi:type="dcterms:W3CDTF">2006-08-16T00:00:00Z</dcterms:created>
  <dcterms:modified xsi:type="dcterms:W3CDTF">2014-03-06T03:16:03Z</dcterms:modified>
</cp:coreProperties>
</file>